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79" r:id="rId2"/>
    <p:sldId id="294" r:id="rId3"/>
    <p:sldId id="316" r:id="rId4"/>
    <p:sldId id="340" r:id="rId5"/>
    <p:sldId id="318" r:id="rId6"/>
    <p:sldId id="301" r:id="rId7"/>
    <p:sldId id="28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8D97"/>
    <a:srgbClr val="26C8C5"/>
    <a:srgbClr val="FFCCCC"/>
    <a:srgbClr val="FF99CC"/>
    <a:srgbClr val="FF66CC"/>
    <a:srgbClr val="FF99FF"/>
    <a:srgbClr val="FF66FF"/>
    <a:srgbClr val="CCECFF"/>
    <a:srgbClr val="99CC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61" autoAdjust="0"/>
  </p:normalViewPr>
  <p:slideViewPr>
    <p:cSldViewPr>
      <p:cViewPr varScale="1">
        <p:scale>
          <a:sx n="62" d="100"/>
          <a:sy n="62" d="100"/>
        </p:scale>
        <p:origin x="1400" y="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138F03-0EAB-498C-A4C8-2915EA41D859}" type="datetimeFigureOut">
              <a:rPr lang="en-US" smtClean="0"/>
              <a:pPr/>
              <a:t>8/11/2021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CA3821-A0E8-4FBC-A402-9755306A7350}" type="slidenum">
              <a:rPr lang="en-US" smtClean="0"/>
              <a:pPr/>
              <a:t>‹#›</a:t>
            </a:fld>
            <a:endParaRPr lang="en-US"/>
          </a:p>
        </p:txBody>
      </p:sp>
    </p:spTree>
    <p:extLst>
      <p:ext uri="{BB962C8B-B14F-4D97-AF65-F5344CB8AC3E}">
        <p14:creationId xmlns:p14="http://schemas.microsoft.com/office/powerpoint/2010/main" val="2104291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38CADF9-E620-4991-80F3-67BAC34450D8}" type="datetimeFigureOut">
              <a:rPr lang="en-US" smtClean="0"/>
              <a:pPr/>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208146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8CADF9-E620-4991-80F3-67BAC34450D8}" type="datetimeFigureOut">
              <a:rPr lang="en-US" smtClean="0"/>
              <a:pPr/>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3145601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8CADF9-E620-4991-80F3-67BAC34450D8}" type="datetimeFigureOut">
              <a:rPr lang="en-US" smtClean="0"/>
              <a:pPr/>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3518623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8CADF9-E620-4991-80F3-67BAC34450D8}" type="datetimeFigureOut">
              <a:rPr lang="en-US" smtClean="0"/>
              <a:pPr/>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3173612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8CADF9-E620-4991-80F3-67BAC34450D8}" type="datetimeFigureOut">
              <a:rPr lang="en-US" smtClean="0"/>
              <a:pPr/>
              <a:t>8/11/2021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420974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8CADF9-E620-4991-80F3-67BAC34450D8}" type="datetimeFigureOut">
              <a:rPr lang="en-US" smtClean="0"/>
              <a:pPr/>
              <a:t>8/11/2021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1231046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8CADF9-E620-4991-80F3-67BAC34450D8}" type="datetimeFigureOut">
              <a:rPr lang="en-US" smtClean="0"/>
              <a:pPr/>
              <a:t>8/11/2021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1814559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8CADF9-E620-4991-80F3-67BAC34450D8}" type="datetimeFigureOut">
              <a:rPr lang="en-US" smtClean="0"/>
              <a:pPr/>
              <a:t>8/11/2021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161336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8CADF9-E620-4991-80F3-67BAC34450D8}" type="datetimeFigureOut">
              <a:rPr lang="en-US" smtClean="0"/>
              <a:pPr/>
              <a:t>8/11/2021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1535485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8CADF9-E620-4991-80F3-67BAC34450D8}" type="datetimeFigureOut">
              <a:rPr lang="en-US" smtClean="0"/>
              <a:pPr/>
              <a:t>8/11/2021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3299342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8CADF9-E620-4991-80F3-67BAC34450D8}" type="datetimeFigureOut">
              <a:rPr lang="en-US" smtClean="0"/>
              <a:pPr/>
              <a:t>8/11/2021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4021632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CADF9-E620-4991-80F3-67BAC34450D8}" type="datetimeFigureOut">
              <a:rPr lang="en-US" smtClean="0"/>
              <a:pPr/>
              <a:t>8/11/2021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44B5A-7A40-40EE-A50E-42C662DAF8CF}" type="slidenum">
              <a:rPr lang="en-US" smtClean="0"/>
              <a:pPr/>
              <a:t>‹#›</a:t>
            </a:fld>
            <a:endParaRPr lang="en-US"/>
          </a:p>
        </p:txBody>
      </p:sp>
    </p:spTree>
    <p:extLst>
      <p:ext uri="{BB962C8B-B14F-4D97-AF65-F5344CB8AC3E}">
        <p14:creationId xmlns:p14="http://schemas.microsoft.com/office/powerpoint/2010/main" val="23965084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100+ Hình nền Powerpoint đẹp và chất lượng nhất">
            <a:extLst>
              <a:ext uri="{FF2B5EF4-FFF2-40B4-BE49-F238E27FC236}">
                <a16:creationId xmlns:a16="http://schemas.microsoft.com/office/drawing/2014/main" id="{528AC129-D079-434C-AE3A-AF88D47A85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WordArt 15"/>
          <p:cNvSpPr>
            <a:spLocks noTextEdit="1"/>
          </p:cNvSpPr>
          <p:nvPr/>
        </p:nvSpPr>
        <p:spPr>
          <a:xfrm>
            <a:off x="1453494" y="1124353"/>
            <a:ext cx="6557760" cy="1259367"/>
          </a:xfrm>
          <a:prstGeom prst="rect">
            <a:avLst/>
          </a:prstGeom>
        </p:spPr>
        <p:txBody>
          <a:bodyPr wrap="none" fromWordArt="1">
            <a:prstTxWarp prst="textPlain">
              <a:avLst>
                <a:gd name="adj" fmla="val 50000"/>
              </a:avLst>
            </a:prstTxWarp>
            <a:normAutofit/>
          </a:bodyPr>
          <a:ls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pPr algn="ctr" eaLnBrk="0" hangingPunct="0"/>
            <a:r>
              <a:rPr lang="en-US" sz="3600" b="1" noProof="1">
                <a:ln w="0"/>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Times New Roman" panose="02020603050405020304" pitchFamily="18" charset="0"/>
              </a:rPr>
              <a:t> </a:t>
            </a:r>
            <a:r>
              <a:rPr lang="en-US" sz="3600" b="1" noProof="1">
                <a:ln w="0">
                  <a:solidFill>
                    <a:srgbClr val="00B0F0"/>
                  </a:solidFill>
                </a:ln>
                <a:solidFill>
                  <a:srgbClr val="0000FF"/>
                </a:solidFill>
                <a:effectLst>
                  <a:outerShdw blurRad="38100" dist="25400" dir="5400000" algn="ctr" rotWithShape="0">
                    <a:srgbClr val="6E747A">
                      <a:alpha val="43000"/>
                    </a:srgbClr>
                  </a:outerShdw>
                </a:effectLst>
                <a:latin typeface="Times New Roman" panose="02020603050405020304" pitchFamily="18" charset="0"/>
                <a:ea typeface="Times New Roman" panose="02020603050405020304" pitchFamily="18" charset="0"/>
              </a:rPr>
              <a:t>LUYỆN TỪ VÀ CÂU LỚP 4</a:t>
            </a:r>
          </a:p>
        </p:txBody>
      </p:sp>
      <p:sp>
        <p:nvSpPr>
          <p:cNvPr id="4" name="WordArt 19"/>
          <p:cNvSpPr>
            <a:spLocks noChangeArrowheads="1" noChangeShapeType="1" noTextEdit="1"/>
          </p:cNvSpPr>
          <p:nvPr/>
        </p:nvSpPr>
        <p:spPr bwMode="auto">
          <a:xfrm>
            <a:off x="1290840" y="389140"/>
            <a:ext cx="7467600" cy="420002"/>
          </a:xfrm>
          <a:prstGeom prst="rect">
            <a:avLst/>
          </a:prstGeom>
        </p:spPr>
        <p:txBody>
          <a:bodyPr wrap="none" fromWordArt="1">
            <a:prstTxWarp prst="textPlain">
              <a:avLst>
                <a:gd name="adj" fmla="val 50000"/>
              </a:avLst>
            </a:prstTxWarp>
          </a:bodyPr>
          <a:ls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r>
              <a:rPr lang="vi-VN" b="1" kern="10">
                <a:ln w="0"/>
                <a:gradFill flip="none" rotWithShape="1">
                  <a:gsLst>
                    <a:gs pos="0">
                      <a:srgbClr val="6600CC">
                        <a:shade val="30000"/>
                        <a:satMod val="115000"/>
                      </a:srgbClr>
                    </a:gs>
                    <a:gs pos="50000">
                      <a:srgbClr val="6600CC">
                        <a:shade val="67500"/>
                        <a:satMod val="115000"/>
                      </a:srgbClr>
                    </a:gs>
                    <a:gs pos="100000">
                      <a:srgbClr val="6600CC">
                        <a:shade val="100000"/>
                        <a:satMod val="115000"/>
                      </a:srgbClr>
                    </a:gs>
                  </a:gsLst>
                  <a:lin ang="5400000" scaled="1"/>
                  <a:tileRect/>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TRƯỜNG TIỂU HỌC TRẦN BÌNH TRỌNG</a:t>
            </a:r>
            <a:endParaRPr lang="en-US" b="1" kern="10">
              <a:ln w="0"/>
              <a:gradFill flip="none" rotWithShape="1">
                <a:gsLst>
                  <a:gs pos="0">
                    <a:srgbClr val="6600CC">
                      <a:shade val="30000"/>
                      <a:satMod val="115000"/>
                    </a:srgbClr>
                  </a:gs>
                  <a:gs pos="50000">
                    <a:srgbClr val="6600CC">
                      <a:shade val="67500"/>
                      <a:satMod val="115000"/>
                    </a:srgbClr>
                  </a:gs>
                  <a:gs pos="100000">
                    <a:srgbClr val="6600CC">
                      <a:shade val="100000"/>
                      <a:satMod val="115000"/>
                    </a:srgbClr>
                  </a:gs>
                </a:gsLst>
                <a:lin ang="5400000" scaled="1"/>
                <a:tileRect/>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
        <p:nvSpPr>
          <p:cNvPr id="5" name="WordArt 17"/>
          <p:cNvSpPr>
            <a:spLocks noTextEdit="1"/>
          </p:cNvSpPr>
          <p:nvPr/>
        </p:nvSpPr>
        <p:spPr>
          <a:xfrm>
            <a:off x="290009" y="3415857"/>
            <a:ext cx="8563982" cy="1720744"/>
          </a:xfrm>
          <a:prstGeom prst="rect">
            <a:avLst/>
          </a:prstGeom>
        </p:spPr>
        <p:txBody>
          <a:bodyPr wrap="none" fromWordArt="1">
            <a:prstTxWarp prst="textPlain">
              <a:avLst>
                <a:gd name="adj" fmla="val 50000"/>
              </a:avLst>
            </a:prstTxWarp>
            <a:normAutofit/>
          </a:bodyPr>
          <a:ls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pPr algn="ctr"/>
            <a:r>
              <a:rPr lang="en-US" sz="3600" b="1" kern="10">
                <a:ln w="9525">
                  <a:solidFill>
                    <a:srgbClr val="FF3300"/>
                  </a:solidFill>
                  <a:round/>
                </a:ln>
                <a:solidFill>
                  <a:srgbClr val="FF66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Mở rộng vốn từ:</a:t>
            </a:r>
          </a:p>
          <a:p>
            <a:pPr algn="ctr"/>
            <a:r>
              <a:rPr lang="en-US" sz="3600" b="1" kern="10">
                <a:ln w="9525">
                  <a:solidFill>
                    <a:srgbClr val="FF3300"/>
                  </a:solidFill>
                  <a:round/>
                </a:ln>
                <a:solidFill>
                  <a:srgbClr val="FF66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Nhân hậu – Đoàn kết</a:t>
            </a:r>
          </a:p>
        </p:txBody>
      </p:sp>
      <p:pic>
        <p:nvPicPr>
          <p:cNvPr id="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86394"/>
            <a:ext cx="905280" cy="902594"/>
          </a:xfrm>
          <a:prstGeom prst="rect">
            <a:avLst/>
          </a:prstGeom>
          <a:noFill/>
          <a:extLst>
            <a:ext uri="{909E8E84-426E-40DD-AFC4-6F175D3DCCD1}">
              <a14:hiddenFill xmlns:a14="http://schemas.microsoft.com/office/drawing/2010/main">
                <a:solidFill>
                  <a:srgbClr val="FFFFFF"/>
                </a:solidFill>
              </a14:hiddenFill>
            </a:ext>
          </a:extLst>
        </p:spPr>
      </p:pic>
      <p:sp>
        <p:nvSpPr>
          <p:cNvPr id="7" name="WordArt 15"/>
          <p:cNvSpPr>
            <a:spLocks noTextEdit="1"/>
          </p:cNvSpPr>
          <p:nvPr/>
        </p:nvSpPr>
        <p:spPr>
          <a:xfrm>
            <a:off x="3657600" y="2411329"/>
            <a:ext cx="2149549" cy="725967"/>
          </a:xfrm>
          <a:prstGeom prst="rect">
            <a:avLst/>
          </a:prstGeom>
        </p:spPr>
        <p:txBody>
          <a:bodyPr wrap="none" fromWordArt="1">
            <a:prstTxWarp prst="textPlain">
              <a:avLst>
                <a:gd name="adj" fmla="val 50000"/>
              </a:avLst>
            </a:prstTxWarp>
            <a:normAutofit/>
          </a:bodyPr>
          <a:ls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pPr algn="ctr" eaLnBrk="0" hangingPunct="0"/>
            <a:r>
              <a:rPr lang="en-US" sz="3600" b="1" noProof="1">
                <a:ln w="22225">
                  <a:solidFill>
                    <a:schemeClr val="bg2">
                      <a:lumMod val="50000"/>
                    </a:schemeClr>
                  </a:solidFill>
                  <a:prstDash val="solid"/>
                </a:ln>
                <a:solidFill>
                  <a:srgbClr val="00B0F0"/>
                </a:solidFill>
                <a:latin typeface="Times New Roman" panose="02020603050405020304" pitchFamily="18" charset="0"/>
                <a:ea typeface="Times New Roman" panose="02020603050405020304" pitchFamily="18" charset="0"/>
              </a:rPr>
              <a:t> </a:t>
            </a:r>
            <a:r>
              <a:rPr lang="en-US" sz="3600" b="1" noProof="1">
                <a:ln w="22225">
                  <a:solidFill>
                    <a:srgbClr val="FF00FF"/>
                  </a:solidFill>
                  <a:prstDash val="solid"/>
                </a:ln>
                <a:solidFill>
                  <a:srgbClr val="DDD4E7"/>
                </a:solidFill>
                <a:latin typeface="Times New Roman" panose="02020603050405020304" pitchFamily="18" charset="0"/>
                <a:ea typeface="Times New Roman" panose="02020603050405020304" pitchFamily="18" charset="0"/>
              </a:rPr>
              <a:t>Tuần 3</a:t>
            </a:r>
          </a:p>
        </p:txBody>
      </p:sp>
      <p:sp>
        <p:nvSpPr>
          <p:cNvPr id="8" name="WordArt 19"/>
          <p:cNvSpPr>
            <a:spLocks noChangeArrowheads="1" noChangeShapeType="1" noTextEdit="1"/>
          </p:cNvSpPr>
          <p:nvPr/>
        </p:nvSpPr>
        <p:spPr bwMode="auto">
          <a:xfrm>
            <a:off x="1293120" y="6168739"/>
            <a:ext cx="6557760" cy="500621"/>
          </a:xfrm>
          <a:prstGeom prst="rect">
            <a:avLst/>
          </a:prstGeom>
        </p:spPr>
        <p:txBody>
          <a:bodyPr wrap="none" fromWordArt="1">
            <a:prstTxWarp prst="textPlain">
              <a:avLst>
                <a:gd name="adj" fmla="val 50000"/>
              </a:avLst>
            </a:prstTxWarp>
          </a:bodyPr>
          <a:ls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a:lstStyle>
          <a:p>
            <a:r>
              <a:rPr lang="en-US" b="1" kern="10">
                <a:ln w="0"/>
                <a:solidFill>
                  <a:schemeClr val="bg1"/>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GV: LÊ TRẦN KIM HẰNG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1026" name="Picture 2" descr="50 mẫu background powerpoint đơn giản, ấn tượng | ADV Solut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 y="0"/>
            <a:ext cx="9144927"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2174807673"/>
              </p:ext>
            </p:extLst>
          </p:nvPr>
        </p:nvGraphicFramePr>
        <p:xfrm>
          <a:off x="0" y="1481926"/>
          <a:ext cx="9136228" cy="4323338"/>
        </p:xfrm>
        <a:graphic>
          <a:graphicData uri="http://schemas.openxmlformats.org/drawingml/2006/table">
            <a:tbl>
              <a:tblPr firstRow="1" bandRow="1">
                <a:tableStyleId>{5C22544A-7EE6-4342-B048-85BDC9FD1C3A}</a:tableStyleId>
              </a:tblPr>
              <a:tblGrid>
                <a:gridCol w="3162278">
                  <a:extLst>
                    <a:ext uri="{9D8B030D-6E8A-4147-A177-3AD203B41FA5}">
                      <a16:colId xmlns:a16="http://schemas.microsoft.com/office/drawing/2014/main" val="20000"/>
                    </a:ext>
                  </a:extLst>
                </a:gridCol>
                <a:gridCol w="5973950">
                  <a:extLst>
                    <a:ext uri="{9D8B030D-6E8A-4147-A177-3AD203B41FA5}">
                      <a16:colId xmlns:a16="http://schemas.microsoft.com/office/drawing/2014/main" val="20001"/>
                    </a:ext>
                  </a:extLst>
                </a:gridCol>
              </a:tblGrid>
              <a:tr h="21602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vi-VN" sz="4000">
                          <a:solidFill>
                            <a:srgbClr val="004EEA"/>
                          </a:solidFill>
                          <a:latin typeface="Times New Roman" pitchFamily="18" charset="0"/>
                          <a:cs typeface="Times New Roman" pitchFamily="18" charset="0"/>
                        </a:rPr>
                        <a:t>a</a:t>
                      </a:r>
                      <a:r>
                        <a:rPr lang="en-US" sz="4000">
                          <a:solidFill>
                            <a:srgbClr val="004EEA"/>
                          </a:solidFill>
                          <a:latin typeface="Times New Roman" pitchFamily="18" charset="0"/>
                          <a:cs typeface="Times New Roman" pitchFamily="18" charset="0"/>
                        </a:rPr>
                        <a:t>. Chứa tiếng </a:t>
                      </a:r>
                      <a:r>
                        <a:rPr lang="en-US" sz="4000" b="1" i="1">
                          <a:solidFill>
                            <a:srgbClr val="004EEA"/>
                          </a:solidFill>
                          <a:latin typeface="Times New Roman" pitchFamily="18" charset="0"/>
                          <a:cs typeface="Times New Roman" pitchFamily="18" charset="0"/>
                        </a:rPr>
                        <a:t>hiền</a:t>
                      </a:r>
                      <a:endParaRPr lang="vi-VN" sz="4000" b="1" i="1">
                        <a:solidFill>
                          <a:srgbClr val="004EEA"/>
                        </a:solidFill>
                        <a:latin typeface="Times New Roman" pitchFamily="18" charset="0"/>
                        <a:cs typeface="Times New Roman" pitchFamily="18" charset="0"/>
                      </a:endParaRPr>
                    </a:p>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21630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vi-VN" sz="4000" b="1">
                          <a:solidFill>
                            <a:srgbClr val="CC6600"/>
                          </a:solidFill>
                          <a:latin typeface="Times New Roman" pitchFamily="18" charset="0"/>
                          <a:cs typeface="Times New Roman" pitchFamily="18" charset="0"/>
                        </a:rPr>
                        <a:t>b</a:t>
                      </a:r>
                      <a:r>
                        <a:rPr lang="en-US" sz="4000" b="1">
                          <a:solidFill>
                            <a:srgbClr val="CC6600"/>
                          </a:solidFill>
                          <a:latin typeface="Times New Roman" pitchFamily="18" charset="0"/>
                          <a:cs typeface="Times New Roman" pitchFamily="18" charset="0"/>
                        </a:rPr>
                        <a:t>.</a:t>
                      </a:r>
                      <a:r>
                        <a:rPr lang="vi-VN" sz="4000" b="1">
                          <a:solidFill>
                            <a:srgbClr val="CC6600"/>
                          </a:solidFill>
                          <a:latin typeface="Times New Roman" pitchFamily="18" charset="0"/>
                          <a:cs typeface="Times New Roman" pitchFamily="18" charset="0"/>
                        </a:rPr>
                        <a:t> </a:t>
                      </a:r>
                      <a:r>
                        <a:rPr lang="en-US" sz="4000" b="1">
                          <a:solidFill>
                            <a:srgbClr val="CC6600"/>
                          </a:solidFill>
                          <a:latin typeface="Times New Roman" pitchFamily="18" charset="0"/>
                          <a:cs typeface="Times New Roman" pitchFamily="18" charset="0"/>
                        </a:rPr>
                        <a:t>Chứa tiếng </a:t>
                      </a:r>
                      <a:r>
                        <a:rPr lang="en-US" sz="4000" b="1" i="1">
                          <a:solidFill>
                            <a:srgbClr val="CC6600"/>
                          </a:solidFill>
                          <a:latin typeface="Times New Roman" pitchFamily="18" charset="0"/>
                          <a:cs typeface="Times New Roman" pitchFamily="18" charset="0"/>
                        </a:rPr>
                        <a:t>ác</a:t>
                      </a:r>
                    </a:p>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bl>
          </a:graphicData>
        </a:graphic>
      </p:graphicFrame>
      <p:sp>
        <p:nvSpPr>
          <p:cNvPr id="6" name="Rectangle 5"/>
          <p:cNvSpPr/>
          <p:nvPr/>
        </p:nvSpPr>
        <p:spPr>
          <a:xfrm>
            <a:off x="4194446" y="1700808"/>
            <a:ext cx="3422732" cy="523220"/>
          </a:xfrm>
          <a:prstGeom prst="rect">
            <a:avLst/>
          </a:prstGeom>
        </p:spPr>
        <p:txBody>
          <a:bodyPr wrap="none">
            <a:spAutoFit/>
          </a:bodyPr>
          <a:lstStyle/>
          <a:p>
            <a:r>
              <a:rPr lang="vi-VN" sz="2800" b="1" dirty="0">
                <a:solidFill>
                  <a:srgbClr val="9900CC"/>
                </a:solidFill>
                <a:latin typeface="Times New Roman" pitchFamily="18" charset="0"/>
                <a:cs typeface="Times New Roman" pitchFamily="18" charset="0"/>
              </a:rPr>
              <a:t>M:</a:t>
            </a:r>
            <a:r>
              <a:rPr lang="en-US" sz="2800" b="1" dirty="0">
                <a:solidFill>
                  <a:srgbClr val="9900CC"/>
                </a:solidFill>
                <a:latin typeface="Times New Roman" pitchFamily="18" charset="0"/>
                <a:cs typeface="Times New Roman" pitchFamily="18" charset="0"/>
              </a:rPr>
              <a:t> </a:t>
            </a:r>
            <a:r>
              <a:rPr lang="en-US" sz="2800" i="1" dirty="0" err="1">
                <a:solidFill>
                  <a:srgbClr val="9900CC"/>
                </a:solidFill>
                <a:latin typeface="Times New Roman" pitchFamily="18" charset="0"/>
                <a:cs typeface="Times New Roman" pitchFamily="18" charset="0"/>
              </a:rPr>
              <a:t>dịu</a:t>
            </a:r>
            <a:r>
              <a:rPr lang="en-US" sz="2800" i="1" dirty="0">
                <a:solidFill>
                  <a:srgbClr val="9900CC"/>
                </a:solidFill>
                <a:latin typeface="Times New Roman" pitchFamily="18" charset="0"/>
                <a:cs typeface="Times New Roman" pitchFamily="18" charset="0"/>
              </a:rPr>
              <a:t> </a:t>
            </a:r>
            <a:r>
              <a:rPr lang="en-US" sz="2800" i="1" dirty="0" err="1">
                <a:solidFill>
                  <a:srgbClr val="9900CC"/>
                </a:solidFill>
                <a:latin typeface="Times New Roman" pitchFamily="18" charset="0"/>
                <a:cs typeface="Times New Roman" pitchFamily="18" charset="0"/>
              </a:rPr>
              <a:t>hiền</a:t>
            </a:r>
            <a:r>
              <a:rPr lang="en-US" sz="2800" i="1" dirty="0">
                <a:solidFill>
                  <a:srgbClr val="9900CC"/>
                </a:solidFill>
                <a:latin typeface="Times New Roman" pitchFamily="18" charset="0"/>
                <a:cs typeface="Times New Roman" pitchFamily="18" charset="0"/>
              </a:rPr>
              <a:t>, </a:t>
            </a:r>
            <a:r>
              <a:rPr lang="en-US" sz="2800" i="1" dirty="0" err="1">
                <a:solidFill>
                  <a:srgbClr val="9900CC"/>
                </a:solidFill>
                <a:latin typeface="Times New Roman" pitchFamily="18" charset="0"/>
                <a:cs typeface="Times New Roman" pitchFamily="18" charset="0"/>
              </a:rPr>
              <a:t>hiền</a:t>
            </a:r>
            <a:r>
              <a:rPr lang="en-US" sz="2800" i="1" dirty="0">
                <a:solidFill>
                  <a:srgbClr val="9900CC"/>
                </a:solidFill>
                <a:latin typeface="Times New Roman" pitchFamily="18" charset="0"/>
                <a:cs typeface="Times New Roman" pitchFamily="18" charset="0"/>
              </a:rPr>
              <a:t> </a:t>
            </a:r>
            <a:r>
              <a:rPr lang="en-US" sz="2800" i="1" dirty="0" err="1">
                <a:solidFill>
                  <a:srgbClr val="9900CC"/>
                </a:solidFill>
                <a:latin typeface="Times New Roman" pitchFamily="18" charset="0"/>
                <a:cs typeface="Times New Roman" pitchFamily="18" charset="0"/>
              </a:rPr>
              <a:t>lành</a:t>
            </a:r>
            <a:endParaRPr lang="en-US" sz="2800" i="1" dirty="0">
              <a:solidFill>
                <a:srgbClr val="9900CC"/>
              </a:solidFill>
              <a:latin typeface="Times New Roman" pitchFamily="18" charset="0"/>
              <a:cs typeface="Times New Roman" pitchFamily="18" charset="0"/>
            </a:endParaRPr>
          </a:p>
        </p:txBody>
      </p:sp>
      <p:sp>
        <p:nvSpPr>
          <p:cNvPr id="10" name="Rectangle 9"/>
          <p:cNvSpPr/>
          <p:nvPr/>
        </p:nvSpPr>
        <p:spPr>
          <a:xfrm>
            <a:off x="3201030" y="4509120"/>
            <a:ext cx="5916272" cy="954107"/>
          </a:xfrm>
          <a:prstGeom prst="rect">
            <a:avLst/>
          </a:prstGeom>
        </p:spPr>
        <p:txBody>
          <a:bodyPr wrap="square">
            <a:spAutoFit/>
          </a:bodyPr>
          <a:lstStyle/>
          <a:p>
            <a:pPr algn="just"/>
            <a:r>
              <a:rPr lang="vi-VN" sz="2800" i="1" dirty="0">
                <a:latin typeface="+mj-lt"/>
              </a:rPr>
              <a:t>hung ác, ác nghiệt, độc ác, ác </a:t>
            </a:r>
            <a:r>
              <a:rPr lang="vi-VN" sz="2800" i="1">
                <a:latin typeface="+mj-lt"/>
              </a:rPr>
              <a:t>độc, </a:t>
            </a:r>
            <a:r>
              <a:rPr lang="vi-VN" sz="2800" i="1" dirty="0">
                <a:latin typeface="+mj-lt"/>
              </a:rPr>
              <a:t>tàn ác, ác liệt</a:t>
            </a:r>
            <a:r>
              <a:rPr lang="vi-VN" sz="2800" i="1">
                <a:latin typeface="+mj-lt"/>
              </a:rPr>
              <a:t>, tội </a:t>
            </a:r>
            <a:r>
              <a:rPr lang="vi-VN" sz="2800" i="1" dirty="0">
                <a:latin typeface="+mj-lt"/>
              </a:rPr>
              <a:t>ác...</a:t>
            </a:r>
            <a:endParaRPr lang="en-US" sz="2800" i="1" dirty="0">
              <a:latin typeface="+mj-lt"/>
              <a:cs typeface="Times New Roman" pitchFamily="18" charset="0"/>
            </a:endParaRPr>
          </a:p>
        </p:txBody>
      </p:sp>
      <p:sp>
        <p:nvSpPr>
          <p:cNvPr id="11" name="Rectangle 10"/>
          <p:cNvSpPr/>
          <p:nvPr/>
        </p:nvSpPr>
        <p:spPr>
          <a:xfrm>
            <a:off x="4265877" y="3783667"/>
            <a:ext cx="3382657" cy="523220"/>
          </a:xfrm>
          <a:prstGeom prst="rect">
            <a:avLst/>
          </a:prstGeom>
        </p:spPr>
        <p:txBody>
          <a:bodyPr wrap="none">
            <a:spAutoFit/>
          </a:bodyPr>
          <a:lstStyle/>
          <a:p>
            <a:r>
              <a:rPr lang="vi-VN" sz="2800" b="1" dirty="0">
                <a:solidFill>
                  <a:srgbClr val="00B050"/>
                </a:solidFill>
                <a:latin typeface="Times New Roman" pitchFamily="18" charset="0"/>
                <a:cs typeface="Times New Roman" pitchFamily="18" charset="0"/>
              </a:rPr>
              <a:t>M:</a:t>
            </a:r>
            <a:r>
              <a:rPr lang="en-US" sz="2800" b="1" dirty="0">
                <a:solidFill>
                  <a:srgbClr val="00B050"/>
                </a:solidFill>
                <a:latin typeface="Times New Roman" pitchFamily="18" charset="0"/>
                <a:cs typeface="Times New Roman" pitchFamily="18" charset="0"/>
              </a:rPr>
              <a:t> </a:t>
            </a:r>
            <a:r>
              <a:rPr lang="en-US" sz="2800" i="1" dirty="0">
                <a:solidFill>
                  <a:srgbClr val="00B050"/>
                </a:solidFill>
                <a:latin typeface="Times New Roman" pitchFamily="18" charset="0"/>
                <a:cs typeface="Times New Roman" pitchFamily="18" charset="0"/>
              </a:rPr>
              <a:t>hung </a:t>
            </a:r>
            <a:r>
              <a:rPr lang="en-US" sz="2800" i="1" dirty="0" err="1">
                <a:solidFill>
                  <a:srgbClr val="00B050"/>
                </a:solidFill>
                <a:latin typeface="Times New Roman" pitchFamily="18" charset="0"/>
                <a:cs typeface="Times New Roman" pitchFamily="18" charset="0"/>
              </a:rPr>
              <a:t>ác</a:t>
            </a:r>
            <a:r>
              <a:rPr lang="en-US" sz="2800" i="1" dirty="0">
                <a:solidFill>
                  <a:srgbClr val="00B050"/>
                </a:solidFill>
                <a:latin typeface="Times New Roman" pitchFamily="18" charset="0"/>
                <a:cs typeface="Times New Roman" pitchFamily="18" charset="0"/>
              </a:rPr>
              <a:t>, </a:t>
            </a:r>
            <a:r>
              <a:rPr lang="en-US" sz="2800" i="1" dirty="0" err="1">
                <a:solidFill>
                  <a:srgbClr val="00B050"/>
                </a:solidFill>
                <a:latin typeface="Times New Roman" pitchFamily="18" charset="0"/>
                <a:cs typeface="Times New Roman" pitchFamily="18" charset="0"/>
              </a:rPr>
              <a:t>ác</a:t>
            </a:r>
            <a:r>
              <a:rPr lang="en-US" sz="2800" i="1" dirty="0">
                <a:solidFill>
                  <a:srgbClr val="00B050"/>
                </a:solidFill>
                <a:latin typeface="Times New Roman" pitchFamily="18" charset="0"/>
                <a:cs typeface="Times New Roman" pitchFamily="18" charset="0"/>
              </a:rPr>
              <a:t> </a:t>
            </a:r>
            <a:r>
              <a:rPr lang="en-US" sz="2800" i="1" dirty="0" err="1">
                <a:solidFill>
                  <a:srgbClr val="00B050"/>
                </a:solidFill>
                <a:latin typeface="Times New Roman" pitchFamily="18" charset="0"/>
                <a:cs typeface="Times New Roman" pitchFamily="18" charset="0"/>
              </a:rPr>
              <a:t>nghiệt</a:t>
            </a:r>
            <a:endParaRPr lang="en-US" sz="2800" i="1" dirty="0">
              <a:solidFill>
                <a:srgbClr val="00B050"/>
              </a:solidFill>
              <a:latin typeface="Times New Roman" pitchFamily="18" charset="0"/>
              <a:cs typeface="Times New Roman" pitchFamily="18" charset="0"/>
            </a:endParaRPr>
          </a:p>
        </p:txBody>
      </p:sp>
      <p:sp>
        <p:nvSpPr>
          <p:cNvPr id="12" name="Rectangle 11"/>
          <p:cNvSpPr/>
          <p:nvPr/>
        </p:nvSpPr>
        <p:spPr>
          <a:xfrm>
            <a:off x="3275854" y="2472829"/>
            <a:ext cx="5766625" cy="954107"/>
          </a:xfrm>
          <a:prstGeom prst="rect">
            <a:avLst/>
          </a:prstGeom>
        </p:spPr>
        <p:txBody>
          <a:bodyPr wrap="square">
            <a:spAutoFit/>
          </a:bodyPr>
          <a:lstStyle/>
          <a:p>
            <a:pPr algn="just"/>
            <a:r>
              <a:rPr lang="vi-VN" sz="2800" i="1" dirty="0">
                <a:latin typeface="+mj-lt"/>
              </a:rPr>
              <a:t>hiền dịu, hiền đức, hiền hậu, hiền hòa, hiền lành, hiền thảo, hiền từ,...</a:t>
            </a:r>
            <a:endParaRPr lang="en-US" sz="2800" i="1" dirty="0">
              <a:latin typeface="+mj-lt"/>
              <a:cs typeface="Times New Roman" pitchFamily="18" charset="0"/>
            </a:endParaRPr>
          </a:p>
        </p:txBody>
      </p:sp>
      <p:sp>
        <p:nvSpPr>
          <p:cNvPr id="7" name="Rectangle 6"/>
          <p:cNvSpPr/>
          <p:nvPr/>
        </p:nvSpPr>
        <p:spPr>
          <a:xfrm>
            <a:off x="2843272" y="463684"/>
            <a:ext cx="3449683" cy="769441"/>
          </a:xfrm>
          <a:prstGeom prst="rect">
            <a:avLst/>
          </a:prstGeom>
        </p:spPr>
        <p:txBody>
          <a:bodyPr wrap="square">
            <a:spAutoFit/>
          </a:bodyPr>
          <a:lstStyle/>
          <a:p>
            <a:pPr algn="just"/>
            <a:r>
              <a:rPr lang="vi-VN" sz="4400" b="1" i="1" dirty="0">
                <a:solidFill>
                  <a:srgbClr val="FF0000"/>
                </a:solidFill>
                <a:latin typeface="Times New Roman" pitchFamily="18" charset="0"/>
                <a:cs typeface="Times New Roman" pitchFamily="18" charset="0"/>
              </a:rPr>
              <a:t>1. </a:t>
            </a:r>
            <a:r>
              <a:rPr lang="en-US" sz="4400" b="1" i="1" dirty="0" err="1">
                <a:solidFill>
                  <a:srgbClr val="FF0000"/>
                </a:solidFill>
                <a:latin typeface="Times New Roman" pitchFamily="18" charset="0"/>
                <a:cs typeface="Times New Roman" pitchFamily="18" charset="0"/>
              </a:rPr>
              <a:t>Tìm</a:t>
            </a:r>
            <a:r>
              <a:rPr lang="en-US" sz="4400" b="1" i="1" dirty="0">
                <a:solidFill>
                  <a:srgbClr val="FF0000"/>
                </a:solidFill>
                <a:latin typeface="Times New Roman" pitchFamily="18" charset="0"/>
                <a:cs typeface="Times New Roman" pitchFamily="18" charset="0"/>
              </a:rPr>
              <a:t> </a:t>
            </a:r>
            <a:r>
              <a:rPr lang="en-US" sz="4400" b="1" i="1" dirty="0" err="1">
                <a:solidFill>
                  <a:srgbClr val="FF0000"/>
                </a:solidFill>
                <a:latin typeface="Times New Roman" pitchFamily="18" charset="0"/>
                <a:cs typeface="Times New Roman" pitchFamily="18" charset="0"/>
              </a:rPr>
              <a:t>các</a:t>
            </a:r>
            <a:r>
              <a:rPr lang="en-US" sz="4400" b="1" i="1" dirty="0">
                <a:solidFill>
                  <a:srgbClr val="FF0000"/>
                </a:solidFill>
                <a:latin typeface="Times New Roman" pitchFamily="18" charset="0"/>
                <a:cs typeface="Times New Roman" pitchFamily="18" charset="0"/>
              </a:rPr>
              <a:t> </a:t>
            </a:r>
            <a:r>
              <a:rPr lang="en-US" sz="4400" b="1" i="1" dirty="0" err="1">
                <a:solidFill>
                  <a:srgbClr val="FF0000"/>
                </a:solidFill>
                <a:latin typeface="Times New Roman" pitchFamily="18" charset="0"/>
                <a:cs typeface="Times New Roman" pitchFamily="18" charset="0"/>
              </a:rPr>
              <a:t>từ</a:t>
            </a:r>
            <a:r>
              <a:rPr lang="vi-VN" sz="4400" b="1" i="1" dirty="0">
                <a:solidFill>
                  <a:srgbClr val="FF0000"/>
                </a:solidFill>
                <a:latin typeface="Times New Roman" pitchFamily="18" charset="0"/>
                <a:cs typeface="Times New Roman" pitchFamily="18" charset="0"/>
              </a:rPr>
              <a:t>:</a:t>
            </a:r>
            <a:endParaRPr lang="en-US" sz="4400" b="1" i="1" dirty="0">
              <a:solidFill>
                <a:srgbClr val="FF0000"/>
              </a:solidFill>
              <a:latin typeface="Times New Roman" pitchFamily="18" charset="0"/>
              <a:cs typeface="Times New Roman" pitchFamily="18" charset="0"/>
            </a:endParaRPr>
          </a:p>
        </p:txBody>
      </p:sp>
      <p:pic>
        <p:nvPicPr>
          <p:cNvPr id="9" name="Picture 8">
            <a:extLst>
              <a:ext uri="{FF2B5EF4-FFF2-40B4-BE49-F238E27FC236}">
                <a16:creationId xmlns:a16="http://schemas.microsoft.com/office/drawing/2014/main" id="{9AC196F8-4B56-45DF-8990-BB2E4784122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86394"/>
            <a:ext cx="905280" cy="902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1693136"/>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left)">
                                      <p:cBhvr>
                                        <p:cTn id="26" dur="10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left)">
                                      <p:cBhvr>
                                        <p:cTn id="31"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ackground Powerpoint đẹp 47 | Hình ảnh, Hình, Photoshop">
            <a:extLst>
              <a:ext uri="{FF2B5EF4-FFF2-40B4-BE49-F238E27FC236}">
                <a16:creationId xmlns:a16="http://schemas.microsoft.com/office/drawing/2014/main" id="{1E64650F-4579-4C23-9B57-2D6103B4A97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777"/>
          <a:stretch/>
        </p:blipFill>
        <p:spPr bwMode="auto">
          <a:xfrm>
            <a:off x="-14946" y="-11016"/>
            <a:ext cx="9158945" cy="686901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043608" y="93585"/>
            <a:ext cx="7787972" cy="1815882"/>
          </a:xfrm>
          <a:prstGeom prst="rect">
            <a:avLst/>
          </a:prstGeom>
        </p:spPr>
        <p:txBody>
          <a:bodyPr wrap="square">
            <a:spAutoFit/>
          </a:bodyPr>
          <a:lstStyle/>
          <a:p>
            <a:pPr algn="just"/>
            <a:r>
              <a:rPr lang="en-US" sz="2800" b="1" dirty="0">
                <a:solidFill>
                  <a:srgbClr val="003399"/>
                </a:solidFill>
                <a:latin typeface="Times New Roman" pitchFamily="18" charset="0"/>
                <a:cs typeface="Times New Roman" pitchFamily="18" charset="0"/>
              </a:rPr>
              <a:t>2. </a:t>
            </a:r>
            <a:r>
              <a:rPr lang="vi-VN" sz="2800" i="1" dirty="0">
                <a:solidFill>
                  <a:srgbClr val="003399"/>
                </a:solidFill>
                <a:latin typeface="Times New Roman" pitchFamily="18" charset="0"/>
                <a:cs typeface="Times New Roman" pitchFamily="18" charset="0"/>
              </a:rPr>
              <a:t>Xếp các từ sau vào ô thích hợp trong bảng:</a:t>
            </a:r>
            <a:r>
              <a:rPr lang="en-US" sz="2800" i="1" dirty="0">
                <a:solidFill>
                  <a:srgbClr val="003399"/>
                </a:solidFill>
                <a:latin typeface="Times New Roman" pitchFamily="18" charset="0"/>
                <a:cs typeface="Times New Roman" pitchFamily="18" charset="0"/>
              </a:rPr>
              <a:t> </a:t>
            </a:r>
            <a:r>
              <a:rPr lang="vi-VN" sz="2800" b="1" i="1" dirty="0">
                <a:solidFill>
                  <a:srgbClr val="003399"/>
                </a:solidFill>
                <a:latin typeface="Times New Roman" pitchFamily="18" charset="0"/>
                <a:cs typeface="Times New Roman" pitchFamily="18" charset="0"/>
              </a:rPr>
              <a:t>nhân ái, tàn ác, bất hòa, lục đục, hiền hậu, chia rẽ, cưu mang, che chở, phúc hậu, hung ác, độc ác, đôn hậu, đùm bọc, trung hậu, nhân từ, tàn </a:t>
            </a:r>
            <a:r>
              <a:rPr lang="vi-VN" sz="2800" b="1" i="1">
                <a:solidFill>
                  <a:srgbClr val="003399"/>
                </a:solidFill>
                <a:latin typeface="Times New Roman" pitchFamily="18" charset="0"/>
                <a:cs typeface="Times New Roman" pitchFamily="18" charset="0"/>
              </a:rPr>
              <a:t>bạo.</a:t>
            </a:r>
            <a:endParaRPr lang="vi-VN" sz="2800" b="1" dirty="0">
              <a:solidFill>
                <a:srgbClr val="003399"/>
              </a:solidFill>
              <a:latin typeface="Times New Roman" pitchFamily="18" charset="0"/>
              <a:cs typeface="Times New Roman" pitchFamily="18" charset="0"/>
            </a:endParaRPr>
          </a:p>
        </p:txBody>
      </p:sp>
      <p:sp>
        <p:nvSpPr>
          <p:cNvPr id="17" name="TextBox 16">
            <a:extLst>
              <a:ext uri="{FF2B5EF4-FFF2-40B4-BE49-F238E27FC236}">
                <a16:creationId xmlns:a16="http://schemas.microsoft.com/office/drawing/2014/main" id="{CBCBE681-C18D-4CDA-B2BA-4DA5D02A9CB7}"/>
              </a:ext>
            </a:extLst>
          </p:cNvPr>
          <p:cNvSpPr txBox="1"/>
          <p:nvPr/>
        </p:nvSpPr>
        <p:spPr>
          <a:xfrm>
            <a:off x="54037" y="5219396"/>
            <a:ext cx="7380312" cy="1569660"/>
          </a:xfrm>
          <a:prstGeom prst="rect">
            <a:avLst/>
          </a:prstGeom>
          <a:noFill/>
        </p:spPr>
        <p:txBody>
          <a:bodyPr wrap="square">
            <a:spAutoFit/>
          </a:bodyPr>
          <a:lstStyle/>
          <a:p>
            <a:pPr algn="just"/>
            <a:r>
              <a:rPr lang="vi-VN" sz="2400" i="1">
                <a:solidFill>
                  <a:srgbClr val="003399"/>
                </a:solidFill>
                <a:latin typeface="Times New Roman" pitchFamily="18" charset="0"/>
                <a:cs typeface="Times New Roman" pitchFamily="18" charset="0"/>
              </a:rPr>
              <a:t>(Cột có dấu </a:t>
            </a:r>
            <a:r>
              <a:rPr lang="vi-VN" sz="2400" b="1" i="1">
                <a:solidFill>
                  <a:srgbClr val="003399"/>
                </a:solidFill>
                <a:latin typeface="Times New Roman" pitchFamily="18" charset="0"/>
                <a:cs typeface="Times New Roman" pitchFamily="18" charset="0"/>
              </a:rPr>
              <a:t>+</a:t>
            </a:r>
            <a:r>
              <a:rPr lang="vi-VN" sz="2400" i="1">
                <a:solidFill>
                  <a:srgbClr val="003399"/>
                </a:solidFill>
                <a:latin typeface="Times New Roman" pitchFamily="18" charset="0"/>
                <a:cs typeface="Times New Roman" pitchFamily="18" charset="0"/>
              </a:rPr>
              <a:t> để ghi các từ thể hiện lòng nhân hậu hoặc tinh thần đoàn kết. </a:t>
            </a:r>
            <a:endParaRPr lang="en-US" sz="2400" i="1">
              <a:solidFill>
                <a:srgbClr val="003399"/>
              </a:solidFill>
              <a:latin typeface="Times New Roman" pitchFamily="18" charset="0"/>
              <a:cs typeface="Times New Roman" pitchFamily="18" charset="0"/>
            </a:endParaRPr>
          </a:p>
          <a:p>
            <a:pPr algn="just"/>
            <a:r>
              <a:rPr lang="vi-VN" sz="2400" i="1">
                <a:solidFill>
                  <a:srgbClr val="003399"/>
                </a:solidFill>
                <a:latin typeface="Times New Roman" pitchFamily="18" charset="0"/>
                <a:cs typeface="Times New Roman" pitchFamily="18" charset="0"/>
              </a:rPr>
              <a:t>Cột có dấu </a:t>
            </a:r>
            <a:r>
              <a:rPr lang="vi-VN" sz="2400" b="1" i="1">
                <a:solidFill>
                  <a:srgbClr val="003399"/>
                </a:solidFill>
                <a:latin typeface="Times New Roman" pitchFamily="18" charset="0"/>
                <a:cs typeface="Times New Roman" pitchFamily="18" charset="0"/>
              </a:rPr>
              <a:t>-</a:t>
            </a:r>
            <a:r>
              <a:rPr lang="vi-VN" sz="2400" i="1">
                <a:solidFill>
                  <a:srgbClr val="003399"/>
                </a:solidFill>
                <a:latin typeface="Times New Roman" pitchFamily="18" charset="0"/>
                <a:cs typeface="Times New Roman" pitchFamily="18" charset="0"/>
              </a:rPr>
              <a:t> để ghi các từ có nghĩa trái với nhân hậu, đoàn kết.)</a:t>
            </a:r>
            <a:endParaRPr lang="vi-VN" sz="2400" i="1" dirty="0">
              <a:solidFill>
                <a:srgbClr val="003399"/>
              </a:solidFill>
              <a:latin typeface="Times New Roman" pitchFamily="18" charset="0"/>
              <a:cs typeface="Times New Roman" pitchFamily="18" charset="0"/>
            </a:endParaRPr>
          </a:p>
        </p:txBody>
      </p:sp>
      <p:graphicFrame>
        <p:nvGraphicFramePr>
          <p:cNvPr id="18" name="Table 17">
            <a:extLst>
              <a:ext uri="{FF2B5EF4-FFF2-40B4-BE49-F238E27FC236}">
                <a16:creationId xmlns:a16="http://schemas.microsoft.com/office/drawing/2014/main" id="{E54C960A-5CDC-4CF7-90F6-D86760BF7C82}"/>
              </a:ext>
            </a:extLst>
          </p:cNvPr>
          <p:cNvGraphicFramePr>
            <a:graphicFrameLocks noGrp="1"/>
          </p:cNvGraphicFramePr>
          <p:nvPr>
            <p:extLst>
              <p:ext uri="{D42A27DB-BD31-4B8C-83A1-F6EECF244321}">
                <p14:modId xmlns:p14="http://schemas.microsoft.com/office/powerpoint/2010/main" val="3118025864"/>
              </p:ext>
            </p:extLst>
          </p:nvPr>
        </p:nvGraphicFramePr>
        <p:xfrm>
          <a:off x="4909" y="1943938"/>
          <a:ext cx="9134182" cy="3206515"/>
        </p:xfrm>
        <a:graphic>
          <a:graphicData uri="http://schemas.openxmlformats.org/drawingml/2006/table">
            <a:tbl>
              <a:tblPr firstRow="1" bandRow="1">
                <a:tableStyleId>{5C22544A-7EE6-4342-B048-85BDC9FD1C3A}</a:tableStyleId>
              </a:tblPr>
              <a:tblGrid>
                <a:gridCol w="2140239">
                  <a:extLst>
                    <a:ext uri="{9D8B030D-6E8A-4147-A177-3AD203B41FA5}">
                      <a16:colId xmlns:a16="http://schemas.microsoft.com/office/drawing/2014/main" val="20000"/>
                    </a:ext>
                  </a:extLst>
                </a:gridCol>
                <a:gridCol w="3672677">
                  <a:extLst>
                    <a:ext uri="{9D8B030D-6E8A-4147-A177-3AD203B41FA5}">
                      <a16:colId xmlns:a16="http://schemas.microsoft.com/office/drawing/2014/main" val="20001"/>
                    </a:ext>
                  </a:extLst>
                </a:gridCol>
                <a:gridCol w="3321266">
                  <a:extLst>
                    <a:ext uri="{9D8B030D-6E8A-4147-A177-3AD203B41FA5}">
                      <a16:colId xmlns:a16="http://schemas.microsoft.com/office/drawing/2014/main" val="20002"/>
                    </a:ext>
                  </a:extLst>
                </a:gridCol>
              </a:tblGrid>
              <a:tr h="71059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 </a:t>
                      </a:r>
                      <a:endParaRPr lang="en-US" sz="3600" dirty="0">
                        <a:solidFill>
                          <a:srgbClr val="00B050"/>
                        </a:solidFill>
                        <a:effectLst>
                          <a:outerShdw blurRad="38100" dist="38100" dir="2700000" algn="tl">
                            <a:srgbClr val="000000">
                              <a:alpha val="43137"/>
                            </a:srgbClr>
                          </a:outerShdw>
                        </a:effectLst>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2479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Nhân hậu</a:t>
                      </a:r>
                    </a:p>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99FF"/>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10001"/>
                  </a:ext>
                </a:extLst>
              </a:tr>
              <a:tr h="12479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Đoàn kết</a:t>
                      </a:r>
                    </a:p>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CC"/>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extLst>
                  <a:ext uri="{0D108BD9-81ED-4DB2-BD59-A6C34878D82A}">
                    <a16:rowId xmlns:a16="http://schemas.microsoft.com/office/drawing/2014/main" val="10002"/>
                  </a:ext>
                </a:extLst>
              </a:tr>
            </a:tbl>
          </a:graphicData>
        </a:graphic>
      </p:graphicFrame>
      <p:sp>
        <p:nvSpPr>
          <p:cNvPr id="21" name="Rectangle 20">
            <a:extLst>
              <a:ext uri="{FF2B5EF4-FFF2-40B4-BE49-F238E27FC236}">
                <a16:creationId xmlns:a16="http://schemas.microsoft.com/office/drawing/2014/main" id="{5BF73E0B-BA4A-4020-9477-1CDA89F2EA64}"/>
              </a:ext>
            </a:extLst>
          </p:cNvPr>
          <p:cNvSpPr/>
          <p:nvPr/>
        </p:nvSpPr>
        <p:spPr>
          <a:xfrm>
            <a:off x="2842957" y="2961826"/>
            <a:ext cx="2378981" cy="461665"/>
          </a:xfrm>
          <a:prstGeom prst="rect">
            <a:avLst/>
          </a:prstGeom>
        </p:spPr>
        <p:txBody>
          <a:bodyPr wrap="square">
            <a:spAutoFit/>
          </a:bodyPr>
          <a:lstStyle/>
          <a:p>
            <a:pPr algn="ctr"/>
            <a:r>
              <a:rPr lang="en-US" sz="2400" b="1" dirty="0">
                <a:latin typeface="Times New Roman" pitchFamily="18" charset="0"/>
                <a:cs typeface="Times New Roman" pitchFamily="18" charset="0"/>
              </a:rPr>
              <a:t>M: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từ</a:t>
            </a:r>
            <a:r>
              <a:rPr lang="en-US" sz="2400" dirty="0">
                <a:latin typeface="Times New Roman" pitchFamily="18" charset="0"/>
                <a:cs typeface="Times New Roman" pitchFamily="18" charset="0"/>
              </a:rPr>
              <a:t>,…</a:t>
            </a:r>
          </a:p>
        </p:txBody>
      </p:sp>
      <p:sp>
        <p:nvSpPr>
          <p:cNvPr id="22" name="Rectangle 21">
            <a:extLst>
              <a:ext uri="{FF2B5EF4-FFF2-40B4-BE49-F238E27FC236}">
                <a16:creationId xmlns:a16="http://schemas.microsoft.com/office/drawing/2014/main" id="{CC9138D4-D25E-4603-B6A3-11A89E436168}"/>
              </a:ext>
            </a:extLst>
          </p:cNvPr>
          <p:cNvSpPr/>
          <p:nvPr/>
        </p:nvSpPr>
        <p:spPr>
          <a:xfrm>
            <a:off x="6444208" y="2961826"/>
            <a:ext cx="2258678" cy="461665"/>
          </a:xfrm>
          <a:prstGeom prst="rect">
            <a:avLst/>
          </a:prstGeom>
        </p:spPr>
        <p:txBody>
          <a:bodyPr wrap="square">
            <a:spAutoFit/>
          </a:bodyPr>
          <a:lstStyle/>
          <a:p>
            <a:pPr algn="ctr"/>
            <a:r>
              <a:rPr lang="en-US" sz="2400" b="1" dirty="0">
                <a:latin typeface="Times New Roman" pitchFamily="18" charset="0"/>
                <a:cs typeface="Times New Roman" pitchFamily="18" charset="0"/>
              </a:rPr>
              <a:t>M: </a:t>
            </a:r>
            <a:r>
              <a:rPr lang="en-US" sz="2400" dirty="0" err="1">
                <a:latin typeface="Times New Roman" pitchFamily="18" charset="0"/>
                <a:cs typeface="Times New Roman" pitchFamily="18" charset="0"/>
              </a:rPr>
              <a:t>độc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ác</a:t>
            </a:r>
            <a:r>
              <a:rPr lang="en-US" sz="2400" dirty="0">
                <a:latin typeface="Times New Roman" pitchFamily="18" charset="0"/>
                <a:cs typeface="Times New Roman" pitchFamily="18" charset="0"/>
              </a:rPr>
              <a:t>,…</a:t>
            </a:r>
          </a:p>
        </p:txBody>
      </p:sp>
      <p:sp>
        <p:nvSpPr>
          <p:cNvPr id="23" name="Rectangle 22">
            <a:extLst>
              <a:ext uri="{FF2B5EF4-FFF2-40B4-BE49-F238E27FC236}">
                <a16:creationId xmlns:a16="http://schemas.microsoft.com/office/drawing/2014/main" id="{B3D800BA-AACC-46F9-A801-8F72962AEAD8}"/>
              </a:ext>
            </a:extLst>
          </p:cNvPr>
          <p:cNvSpPr/>
          <p:nvPr/>
        </p:nvSpPr>
        <p:spPr>
          <a:xfrm>
            <a:off x="3059832" y="4221088"/>
            <a:ext cx="2366805" cy="461665"/>
          </a:xfrm>
          <a:prstGeom prst="rect">
            <a:avLst/>
          </a:prstGeom>
        </p:spPr>
        <p:txBody>
          <a:bodyPr wrap="square">
            <a:spAutoFit/>
          </a:bodyPr>
          <a:lstStyle/>
          <a:p>
            <a:pPr algn="just"/>
            <a:r>
              <a:rPr lang="en-US" sz="2400" b="1" dirty="0">
                <a:latin typeface="Times New Roman" pitchFamily="18" charset="0"/>
                <a:cs typeface="Times New Roman" pitchFamily="18" charset="0"/>
              </a:rPr>
              <a:t>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đùm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bọc</a:t>
            </a:r>
            <a:r>
              <a:rPr lang="en-US" sz="2400" dirty="0">
                <a:latin typeface="Times New Roman" pitchFamily="18" charset="0"/>
                <a:cs typeface="Times New Roman" pitchFamily="18" charset="0"/>
              </a:rPr>
              <a:t>,...</a:t>
            </a:r>
          </a:p>
        </p:txBody>
      </p:sp>
      <p:sp>
        <p:nvSpPr>
          <p:cNvPr id="24" name="Rectangle 23">
            <a:extLst>
              <a:ext uri="{FF2B5EF4-FFF2-40B4-BE49-F238E27FC236}">
                <a16:creationId xmlns:a16="http://schemas.microsoft.com/office/drawing/2014/main" id="{01CE2196-E771-4785-AA7F-D3767CE98D56}"/>
              </a:ext>
            </a:extLst>
          </p:cNvPr>
          <p:cNvSpPr/>
          <p:nvPr/>
        </p:nvSpPr>
        <p:spPr>
          <a:xfrm>
            <a:off x="6636555" y="4221088"/>
            <a:ext cx="1873983" cy="461665"/>
          </a:xfrm>
          <a:prstGeom prst="rect">
            <a:avLst/>
          </a:prstGeom>
        </p:spPr>
        <p:txBody>
          <a:bodyPr wrap="square">
            <a:spAutoFit/>
          </a:bodyPr>
          <a:lstStyle/>
          <a:p>
            <a:pPr algn="just"/>
            <a:r>
              <a:rPr lang="en-US" sz="2400" b="1" dirty="0">
                <a:latin typeface="Times New Roman" pitchFamily="18" charset="0"/>
                <a:cs typeface="Times New Roman" pitchFamily="18" charset="0"/>
              </a:rPr>
              <a:t>M: </a:t>
            </a:r>
            <a:r>
              <a:rPr lang="en-US" sz="2400" dirty="0">
                <a:latin typeface="Times New Roman" pitchFamily="18" charset="0"/>
                <a:cs typeface="Times New Roman" pitchFamily="18" charset="0"/>
              </a:rPr>
              <a:t>chia </a:t>
            </a:r>
            <a:r>
              <a:rPr lang="en-US" sz="2400" dirty="0" err="1">
                <a:latin typeface="Times New Roman" pitchFamily="18" charset="0"/>
                <a:cs typeface="Times New Roman" pitchFamily="18" charset="0"/>
              </a:rPr>
              <a:t>rẽ</a:t>
            </a:r>
            <a:r>
              <a:rPr lang="en-US" sz="2400" dirty="0">
                <a:latin typeface="Times New Roman" pitchFamily="18" charset="0"/>
                <a:cs typeface="Times New Roman" pitchFamily="18" charset="0"/>
              </a:rPr>
              <a:t>,…</a:t>
            </a:r>
          </a:p>
        </p:txBody>
      </p:sp>
      <p:pic>
        <p:nvPicPr>
          <p:cNvPr id="10" name="Picture 9">
            <a:extLst>
              <a:ext uri="{FF2B5EF4-FFF2-40B4-BE49-F238E27FC236}">
                <a16:creationId xmlns:a16="http://schemas.microsoft.com/office/drawing/2014/main" id="{F8E05B1D-ADEB-4E30-BFD5-2C71981CD79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801" y="123897"/>
            <a:ext cx="905280" cy="902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3746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1000"/>
                                        <p:tgtEl>
                                          <p:spTgt spid="21"/>
                                        </p:tgtEl>
                                      </p:cBhvr>
                                    </p:animEffect>
                                    <p:anim calcmode="lin" valueType="num">
                                      <p:cBhvr>
                                        <p:cTn id="13" dur="1000" fill="hold"/>
                                        <p:tgtEl>
                                          <p:spTgt spid="21"/>
                                        </p:tgtEl>
                                        <p:attrNameLst>
                                          <p:attrName>ppt_x</p:attrName>
                                        </p:attrNameLst>
                                      </p:cBhvr>
                                      <p:tavLst>
                                        <p:tav tm="0">
                                          <p:val>
                                            <p:strVal val="#ppt_x"/>
                                          </p:val>
                                        </p:tav>
                                        <p:tav tm="100000">
                                          <p:val>
                                            <p:strVal val="#ppt_x"/>
                                          </p:val>
                                        </p:tav>
                                      </p:tavLst>
                                    </p:anim>
                                    <p:anim calcmode="lin" valueType="num">
                                      <p:cBhvr>
                                        <p:cTn id="1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1000"/>
                                        <p:tgtEl>
                                          <p:spTgt spid="22"/>
                                        </p:tgtEl>
                                      </p:cBhvr>
                                    </p:animEffect>
                                    <p:anim calcmode="lin" valueType="num">
                                      <p:cBhvr>
                                        <p:cTn id="20" dur="1000" fill="hold"/>
                                        <p:tgtEl>
                                          <p:spTgt spid="22"/>
                                        </p:tgtEl>
                                        <p:attrNameLst>
                                          <p:attrName>ppt_x</p:attrName>
                                        </p:attrNameLst>
                                      </p:cBhvr>
                                      <p:tavLst>
                                        <p:tav tm="0">
                                          <p:val>
                                            <p:strVal val="#ppt_x"/>
                                          </p:val>
                                        </p:tav>
                                        <p:tav tm="100000">
                                          <p:val>
                                            <p:strVal val="#ppt_x"/>
                                          </p:val>
                                        </p:tav>
                                      </p:tavLst>
                                    </p:anim>
                                    <p:anim calcmode="lin" valueType="num">
                                      <p:cBhvr>
                                        <p:cTn id="21"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fade">
                                      <p:cBhvr>
                                        <p:cTn id="33" dur="1000"/>
                                        <p:tgtEl>
                                          <p:spTgt spid="24"/>
                                        </p:tgtEl>
                                      </p:cBhvr>
                                    </p:animEffect>
                                    <p:anim calcmode="lin" valueType="num">
                                      <p:cBhvr>
                                        <p:cTn id="34" dur="1000" fill="hold"/>
                                        <p:tgtEl>
                                          <p:spTgt spid="24"/>
                                        </p:tgtEl>
                                        <p:attrNameLst>
                                          <p:attrName>ppt_x</p:attrName>
                                        </p:attrNameLst>
                                      </p:cBhvr>
                                      <p:tavLst>
                                        <p:tav tm="0">
                                          <p:val>
                                            <p:strVal val="#ppt_x"/>
                                          </p:val>
                                        </p:tav>
                                        <p:tav tm="100000">
                                          <p:val>
                                            <p:strVal val="#ppt_x"/>
                                          </p:val>
                                        </p:tav>
                                      </p:tavLst>
                                    </p:anim>
                                    <p:anim calcmode="lin" valueType="num">
                                      <p:cBhvr>
                                        <p:cTn id="35"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1" grpId="0"/>
      <p:bldP spid="22" grpId="0"/>
      <p:bldP spid="23" grpId="0"/>
      <p:bldP spid="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ackground Powerpoint đẹp 47 | Hình ảnh, Hình, Photoshop">
            <a:extLst>
              <a:ext uri="{FF2B5EF4-FFF2-40B4-BE49-F238E27FC236}">
                <a16:creationId xmlns:a16="http://schemas.microsoft.com/office/drawing/2014/main" id="{1E64650F-4579-4C23-9B57-2D6103B4A97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777"/>
          <a:stretch/>
        </p:blipFill>
        <p:spPr bwMode="auto">
          <a:xfrm>
            <a:off x="-7473" y="-11015"/>
            <a:ext cx="9158945" cy="686901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043608" y="-27384"/>
            <a:ext cx="7787972" cy="1815882"/>
          </a:xfrm>
          <a:prstGeom prst="rect">
            <a:avLst/>
          </a:prstGeom>
        </p:spPr>
        <p:txBody>
          <a:bodyPr wrap="square">
            <a:spAutoFit/>
          </a:bodyPr>
          <a:lstStyle/>
          <a:p>
            <a:pPr algn="just"/>
            <a:r>
              <a:rPr lang="en-US" sz="2800" b="1" dirty="0">
                <a:solidFill>
                  <a:srgbClr val="003399"/>
                </a:solidFill>
                <a:latin typeface="Times New Roman" pitchFamily="18" charset="0"/>
                <a:cs typeface="Times New Roman" pitchFamily="18" charset="0"/>
              </a:rPr>
              <a:t>2. </a:t>
            </a:r>
            <a:r>
              <a:rPr lang="vi-VN" sz="2800" i="1" dirty="0">
                <a:solidFill>
                  <a:srgbClr val="003399"/>
                </a:solidFill>
                <a:latin typeface="Times New Roman" pitchFamily="18" charset="0"/>
                <a:cs typeface="Times New Roman" pitchFamily="18" charset="0"/>
              </a:rPr>
              <a:t>Xếp các từ sau vào ô thích hợp trong bảng:</a:t>
            </a:r>
            <a:r>
              <a:rPr lang="en-US" sz="2800" i="1" dirty="0">
                <a:solidFill>
                  <a:srgbClr val="003399"/>
                </a:solidFill>
                <a:latin typeface="Times New Roman" pitchFamily="18" charset="0"/>
                <a:cs typeface="Times New Roman" pitchFamily="18" charset="0"/>
              </a:rPr>
              <a:t> </a:t>
            </a:r>
            <a:r>
              <a:rPr lang="vi-VN" sz="2800" b="1" i="1" dirty="0">
                <a:solidFill>
                  <a:srgbClr val="003399"/>
                </a:solidFill>
                <a:latin typeface="Times New Roman" pitchFamily="18" charset="0"/>
                <a:cs typeface="Times New Roman" pitchFamily="18" charset="0"/>
              </a:rPr>
              <a:t>nhân ái, tàn ác, bất hòa, lục đục, hiền hậu, chia rẽ, cưu mang, che chở, phúc hậu, hung ác, độc ác, đôn hậu, đùm bọc, trung hậu, nhân từ, tàn </a:t>
            </a:r>
            <a:r>
              <a:rPr lang="vi-VN" sz="2800" b="1" i="1">
                <a:solidFill>
                  <a:srgbClr val="003399"/>
                </a:solidFill>
                <a:latin typeface="Times New Roman" pitchFamily="18" charset="0"/>
                <a:cs typeface="Times New Roman" pitchFamily="18" charset="0"/>
              </a:rPr>
              <a:t>bạo.</a:t>
            </a:r>
            <a:endParaRPr lang="vi-VN" sz="2800" b="1" dirty="0">
              <a:solidFill>
                <a:srgbClr val="003399"/>
              </a:solidFill>
              <a:latin typeface="Times New Roman" pitchFamily="18" charset="0"/>
              <a:cs typeface="Times New Roman" pitchFamily="18" charset="0"/>
            </a:endParaRPr>
          </a:p>
        </p:txBody>
      </p:sp>
      <p:sp>
        <p:nvSpPr>
          <p:cNvPr id="17" name="TextBox 16">
            <a:extLst>
              <a:ext uri="{FF2B5EF4-FFF2-40B4-BE49-F238E27FC236}">
                <a16:creationId xmlns:a16="http://schemas.microsoft.com/office/drawing/2014/main" id="{CBCBE681-C18D-4CDA-B2BA-4DA5D02A9CB7}"/>
              </a:ext>
            </a:extLst>
          </p:cNvPr>
          <p:cNvSpPr txBox="1"/>
          <p:nvPr/>
        </p:nvSpPr>
        <p:spPr>
          <a:xfrm>
            <a:off x="107504" y="5733256"/>
            <a:ext cx="7380312" cy="1015663"/>
          </a:xfrm>
          <a:prstGeom prst="rect">
            <a:avLst/>
          </a:prstGeom>
          <a:noFill/>
        </p:spPr>
        <p:txBody>
          <a:bodyPr wrap="square">
            <a:spAutoFit/>
          </a:bodyPr>
          <a:lstStyle/>
          <a:p>
            <a:pPr algn="just"/>
            <a:r>
              <a:rPr lang="vi-VN" sz="2000" i="1">
                <a:solidFill>
                  <a:srgbClr val="003399"/>
                </a:solidFill>
                <a:latin typeface="Times New Roman" pitchFamily="18" charset="0"/>
                <a:cs typeface="Times New Roman" pitchFamily="18" charset="0"/>
              </a:rPr>
              <a:t>(Cột có dấu </a:t>
            </a:r>
            <a:r>
              <a:rPr lang="vi-VN" sz="2000" b="1" i="1">
                <a:solidFill>
                  <a:srgbClr val="003399"/>
                </a:solidFill>
                <a:latin typeface="Times New Roman" pitchFamily="18" charset="0"/>
                <a:cs typeface="Times New Roman" pitchFamily="18" charset="0"/>
              </a:rPr>
              <a:t>+</a:t>
            </a:r>
            <a:r>
              <a:rPr lang="vi-VN" sz="2000" i="1">
                <a:solidFill>
                  <a:srgbClr val="003399"/>
                </a:solidFill>
                <a:latin typeface="Times New Roman" pitchFamily="18" charset="0"/>
                <a:cs typeface="Times New Roman" pitchFamily="18" charset="0"/>
              </a:rPr>
              <a:t> để ghi các từ thể hiện lòng nhân hậu hoặc tinh thần đoàn kết. </a:t>
            </a:r>
            <a:endParaRPr lang="en-US" sz="2000" i="1">
              <a:solidFill>
                <a:srgbClr val="003399"/>
              </a:solidFill>
              <a:latin typeface="Times New Roman" pitchFamily="18" charset="0"/>
              <a:cs typeface="Times New Roman" pitchFamily="18" charset="0"/>
            </a:endParaRPr>
          </a:p>
          <a:p>
            <a:pPr algn="just"/>
            <a:r>
              <a:rPr lang="vi-VN" sz="2000" i="1">
                <a:solidFill>
                  <a:srgbClr val="003399"/>
                </a:solidFill>
                <a:latin typeface="Times New Roman" pitchFamily="18" charset="0"/>
                <a:cs typeface="Times New Roman" pitchFamily="18" charset="0"/>
              </a:rPr>
              <a:t>Cột có dấu </a:t>
            </a:r>
            <a:r>
              <a:rPr lang="vi-VN" sz="2000" b="1" i="1">
                <a:solidFill>
                  <a:srgbClr val="003399"/>
                </a:solidFill>
                <a:latin typeface="Times New Roman" pitchFamily="18" charset="0"/>
                <a:cs typeface="Times New Roman" pitchFamily="18" charset="0"/>
              </a:rPr>
              <a:t>-</a:t>
            </a:r>
            <a:r>
              <a:rPr lang="vi-VN" sz="2000" i="1">
                <a:solidFill>
                  <a:srgbClr val="003399"/>
                </a:solidFill>
                <a:latin typeface="Times New Roman" pitchFamily="18" charset="0"/>
                <a:cs typeface="Times New Roman" pitchFamily="18" charset="0"/>
              </a:rPr>
              <a:t> để ghi các từ có nghĩa trái với nhân hậu, đoàn kết.)</a:t>
            </a:r>
            <a:endParaRPr lang="vi-VN" sz="2000" i="1" dirty="0">
              <a:solidFill>
                <a:srgbClr val="003399"/>
              </a:solidFill>
              <a:latin typeface="Times New Roman" pitchFamily="18" charset="0"/>
              <a:cs typeface="Times New Roman" pitchFamily="18" charset="0"/>
            </a:endParaRPr>
          </a:p>
        </p:txBody>
      </p:sp>
      <p:graphicFrame>
        <p:nvGraphicFramePr>
          <p:cNvPr id="18" name="Table 17">
            <a:extLst>
              <a:ext uri="{FF2B5EF4-FFF2-40B4-BE49-F238E27FC236}">
                <a16:creationId xmlns:a16="http://schemas.microsoft.com/office/drawing/2014/main" id="{E54C960A-5CDC-4CF7-90F6-D86760BF7C82}"/>
              </a:ext>
            </a:extLst>
          </p:cNvPr>
          <p:cNvGraphicFramePr>
            <a:graphicFrameLocks noGrp="1"/>
          </p:cNvGraphicFramePr>
          <p:nvPr>
            <p:extLst>
              <p:ext uri="{D42A27DB-BD31-4B8C-83A1-F6EECF244321}">
                <p14:modId xmlns:p14="http://schemas.microsoft.com/office/powerpoint/2010/main" val="1047474970"/>
              </p:ext>
            </p:extLst>
          </p:nvPr>
        </p:nvGraphicFramePr>
        <p:xfrm>
          <a:off x="4909" y="1876874"/>
          <a:ext cx="9134182" cy="3712366"/>
        </p:xfrm>
        <a:graphic>
          <a:graphicData uri="http://schemas.openxmlformats.org/drawingml/2006/table">
            <a:tbl>
              <a:tblPr firstRow="1" bandRow="1">
                <a:tableStyleId>{5C22544A-7EE6-4342-B048-85BDC9FD1C3A}</a:tableStyleId>
              </a:tblPr>
              <a:tblGrid>
                <a:gridCol w="2140239">
                  <a:extLst>
                    <a:ext uri="{9D8B030D-6E8A-4147-A177-3AD203B41FA5}">
                      <a16:colId xmlns:a16="http://schemas.microsoft.com/office/drawing/2014/main" val="20000"/>
                    </a:ext>
                  </a:extLst>
                </a:gridCol>
                <a:gridCol w="3672677">
                  <a:extLst>
                    <a:ext uri="{9D8B030D-6E8A-4147-A177-3AD203B41FA5}">
                      <a16:colId xmlns:a16="http://schemas.microsoft.com/office/drawing/2014/main" val="20001"/>
                    </a:ext>
                  </a:extLst>
                </a:gridCol>
                <a:gridCol w="3321266">
                  <a:extLst>
                    <a:ext uri="{9D8B030D-6E8A-4147-A177-3AD203B41FA5}">
                      <a16:colId xmlns:a16="http://schemas.microsoft.com/office/drawing/2014/main" val="20002"/>
                    </a:ext>
                  </a:extLst>
                </a:gridCol>
              </a:tblGrid>
              <a:tr h="82269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4000" dirty="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60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 </a:t>
                      </a:r>
                      <a:endParaRPr lang="en-US" sz="3600" dirty="0">
                        <a:solidFill>
                          <a:srgbClr val="00B050"/>
                        </a:solidFill>
                        <a:effectLst>
                          <a:outerShdw blurRad="38100" dist="38100" dir="2700000" algn="tl">
                            <a:srgbClr val="000000">
                              <a:alpha val="43137"/>
                            </a:srgbClr>
                          </a:outerShdw>
                        </a:effectLst>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4448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Nhân hậu</a:t>
                      </a:r>
                    </a:p>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99FF"/>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10001"/>
                  </a:ext>
                </a:extLst>
              </a:tr>
              <a:tr h="14448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Đoàn kết</a:t>
                      </a:r>
                    </a:p>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CC"/>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extLst>
                  <a:ext uri="{0D108BD9-81ED-4DB2-BD59-A6C34878D82A}">
                    <a16:rowId xmlns:a16="http://schemas.microsoft.com/office/drawing/2014/main" val="10002"/>
                  </a:ext>
                </a:extLst>
              </a:tr>
            </a:tbl>
          </a:graphicData>
        </a:graphic>
      </p:graphicFrame>
      <p:sp>
        <p:nvSpPr>
          <p:cNvPr id="10" name="Rectangle 9">
            <a:extLst>
              <a:ext uri="{FF2B5EF4-FFF2-40B4-BE49-F238E27FC236}">
                <a16:creationId xmlns:a16="http://schemas.microsoft.com/office/drawing/2014/main" id="{BBCC7CAD-0E90-44B0-8121-8F574BC35F4B}"/>
              </a:ext>
            </a:extLst>
          </p:cNvPr>
          <p:cNvSpPr/>
          <p:nvPr/>
        </p:nvSpPr>
        <p:spPr>
          <a:xfrm>
            <a:off x="2267744" y="2753811"/>
            <a:ext cx="3384376" cy="1384995"/>
          </a:xfrm>
          <a:prstGeom prst="rect">
            <a:avLst/>
          </a:prstGeom>
        </p:spPr>
        <p:txBody>
          <a:bodyPr wrap="square">
            <a:spAutoFit/>
          </a:bodyPr>
          <a:lstStyle/>
          <a:p>
            <a:pPr algn="just"/>
            <a:r>
              <a:rPr lang="en-US" sz="2800" dirty="0">
                <a:latin typeface="Times New Roman" pitchFamily="18" charset="0"/>
                <a:cs typeface="Times New Roman" pitchFamily="18" charset="0"/>
              </a:rPr>
              <a:t>n</a:t>
            </a:r>
            <a:r>
              <a:rPr lang="vi-VN" sz="2800" dirty="0">
                <a:latin typeface="Times New Roman" pitchFamily="18" charset="0"/>
                <a:cs typeface="Times New Roman" pitchFamily="18" charset="0"/>
              </a:rPr>
              <a:t>hân ái, hiền hậu, phúc hậu, đôn hậu, trung hậu, nhân từ</a:t>
            </a:r>
            <a:endParaRPr lang="en-US" sz="2800" dirty="0">
              <a:latin typeface="Times New Roman" pitchFamily="18" charset="0"/>
              <a:cs typeface="Times New Roman" pitchFamily="18" charset="0"/>
            </a:endParaRPr>
          </a:p>
        </p:txBody>
      </p:sp>
      <p:sp>
        <p:nvSpPr>
          <p:cNvPr id="11" name="Rectangle 10">
            <a:extLst>
              <a:ext uri="{FF2B5EF4-FFF2-40B4-BE49-F238E27FC236}">
                <a16:creationId xmlns:a16="http://schemas.microsoft.com/office/drawing/2014/main" id="{4D7573BF-AC51-4DEA-AFF6-BC0443E67088}"/>
              </a:ext>
            </a:extLst>
          </p:cNvPr>
          <p:cNvSpPr/>
          <p:nvPr/>
        </p:nvSpPr>
        <p:spPr>
          <a:xfrm>
            <a:off x="5987239" y="2753811"/>
            <a:ext cx="3001154" cy="954107"/>
          </a:xfrm>
          <a:prstGeom prst="rect">
            <a:avLst/>
          </a:prstGeom>
        </p:spPr>
        <p:txBody>
          <a:bodyPr wrap="square">
            <a:spAutoFit/>
          </a:bodyPr>
          <a:lstStyle/>
          <a:p>
            <a:pPr algn="just"/>
            <a:r>
              <a:rPr lang="en-US" sz="2800" dirty="0">
                <a:latin typeface="Times New Roman" pitchFamily="18" charset="0"/>
                <a:cs typeface="Times New Roman" pitchFamily="18" charset="0"/>
              </a:rPr>
              <a:t>t</a:t>
            </a:r>
            <a:r>
              <a:rPr lang="vi-VN" sz="2800" dirty="0">
                <a:latin typeface="Times New Roman" pitchFamily="18" charset="0"/>
                <a:cs typeface="Times New Roman" pitchFamily="18" charset="0"/>
              </a:rPr>
              <a:t>àn ác, hung ác, độc ác, tàn bạo</a:t>
            </a:r>
            <a:endParaRPr lang="en-US" sz="2800" dirty="0">
              <a:latin typeface="Times New Roman" pitchFamily="18" charset="0"/>
              <a:cs typeface="Times New Roman" pitchFamily="18" charset="0"/>
            </a:endParaRPr>
          </a:p>
        </p:txBody>
      </p:sp>
      <p:sp>
        <p:nvSpPr>
          <p:cNvPr id="12" name="Rectangle 11">
            <a:extLst>
              <a:ext uri="{FF2B5EF4-FFF2-40B4-BE49-F238E27FC236}">
                <a16:creationId xmlns:a16="http://schemas.microsoft.com/office/drawing/2014/main" id="{5C23AAEA-30B4-4F1C-892F-0579F11A8A8F}"/>
              </a:ext>
            </a:extLst>
          </p:cNvPr>
          <p:cNvSpPr/>
          <p:nvPr/>
        </p:nvSpPr>
        <p:spPr>
          <a:xfrm>
            <a:off x="2267744" y="4365104"/>
            <a:ext cx="3318874" cy="954107"/>
          </a:xfrm>
          <a:prstGeom prst="rect">
            <a:avLst/>
          </a:prstGeom>
        </p:spPr>
        <p:txBody>
          <a:bodyPr wrap="square">
            <a:spAutoFit/>
          </a:bodyPr>
          <a:lstStyle/>
          <a:p>
            <a:pPr algn="just"/>
            <a:r>
              <a:rPr lang="en-US" sz="2800" dirty="0">
                <a:latin typeface="Times New Roman" pitchFamily="18" charset="0"/>
                <a:cs typeface="Times New Roman" pitchFamily="18" charset="0"/>
              </a:rPr>
              <a:t>c</a:t>
            </a:r>
            <a:r>
              <a:rPr lang="vi-VN" sz="2800" dirty="0">
                <a:latin typeface="Times New Roman" pitchFamily="18" charset="0"/>
                <a:cs typeface="Times New Roman" pitchFamily="18" charset="0"/>
              </a:rPr>
              <a:t>ưu mang, che chở, đùm bọc</a:t>
            </a:r>
            <a:endParaRPr lang="en-US" sz="2800" dirty="0">
              <a:latin typeface="Times New Roman" pitchFamily="18" charset="0"/>
              <a:cs typeface="Times New Roman" pitchFamily="18" charset="0"/>
            </a:endParaRPr>
          </a:p>
        </p:txBody>
      </p:sp>
      <p:sp>
        <p:nvSpPr>
          <p:cNvPr id="13" name="Rectangle 12">
            <a:extLst>
              <a:ext uri="{FF2B5EF4-FFF2-40B4-BE49-F238E27FC236}">
                <a16:creationId xmlns:a16="http://schemas.microsoft.com/office/drawing/2014/main" id="{BBFF8864-9AFA-41BC-93E0-A726BA22099E}"/>
              </a:ext>
            </a:extLst>
          </p:cNvPr>
          <p:cNvSpPr/>
          <p:nvPr/>
        </p:nvSpPr>
        <p:spPr>
          <a:xfrm>
            <a:off x="5995016" y="4366783"/>
            <a:ext cx="3001154" cy="954107"/>
          </a:xfrm>
          <a:prstGeom prst="rect">
            <a:avLst/>
          </a:prstGeom>
        </p:spPr>
        <p:txBody>
          <a:bodyPr wrap="square">
            <a:spAutoFit/>
          </a:bodyPr>
          <a:lstStyle/>
          <a:p>
            <a:pPr algn="just"/>
            <a:r>
              <a:rPr lang="en-US" sz="2800" dirty="0" err="1">
                <a:latin typeface="Times New Roman" pitchFamily="18" charset="0"/>
                <a:cs typeface="Times New Roman" pitchFamily="18" charset="0"/>
              </a:rPr>
              <a:t>đè</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nén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áp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bức</a:t>
            </a:r>
            <a:r>
              <a:rPr lang="en-US" sz="2800" dirty="0">
                <a:latin typeface="Times New Roman" pitchFamily="18" charset="0"/>
                <a:cs typeface="Times New Roman" pitchFamily="18" charset="0"/>
              </a:rPr>
              <a:t>, chia </a:t>
            </a:r>
            <a:r>
              <a:rPr lang="en-US" sz="2800" dirty="0" err="1">
                <a:latin typeface="Times New Roman" pitchFamily="18" charset="0"/>
                <a:cs typeface="Times New Roman" pitchFamily="18" charset="0"/>
              </a:rPr>
              <a:t>rẽ</a:t>
            </a:r>
            <a:endParaRPr lang="en-US" sz="2800" dirty="0">
              <a:latin typeface="Times New Roman" pitchFamily="18" charset="0"/>
              <a:cs typeface="Times New Roman" pitchFamily="18" charset="0"/>
            </a:endParaRPr>
          </a:p>
        </p:txBody>
      </p:sp>
      <p:pic>
        <p:nvPicPr>
          <p:cNvPr id="14" name="Picture 13">
            <a:extLst>
              <a:ext uri="{FF2B5EF4-FFF2-40B4-BE49-F238E27FC236}">
                <a16:creationId xmlns:a16="http://schemas.microsoft.com/office/drawing/2014/main" id="{8530D2FD-8A09-4111-8D34-FF781ED8CD3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801" y="123897"/>
            <a:ext cx="905280" cy="902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68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heel(1)">
                                      <p:cBhvr>
                                        <p:cTn id="12" dur="20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ircle(in)">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circle(in)">
                                      <p:cBhvr>
                                        <p:cTn id="22" dur="2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ircle(in)">
                                      <p:cBhvr>
                                        <p:cTn id="27" dur="20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circle(in)">
                                      <p:cBhvr>
                                        <p:cTn id="3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Background Powerpoint đẹp 47 | Hình ảnh, Hình, Photoshop">
            <a:extLst>
              <a:ext uri="{FF2B5EF4-FFF2-40B4-BE49-F238E27FC236}">
                <a16:creationId xmlns:a16="http://schemas.microsoft.com/office/drawing/2014/main" id="{32AB4032-6381-4A19-BED8-746DC8E13C6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777"/>
          <a:stretch/>
        </p:blipFill>
        <p:spPr bwMode="auto">
          <a:xfrm>
            <a:off x="-7473" y="-11015"/>
            <a:ext cx="9158945" cy="686901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068890" y="3185442"/>
            <a:ext cx="3336753" cy="523220"/>
          </a:xfrm>
          <a:prstGeom prst="rect">
            <a:avLst/>
          </a:prstGeom>
        </p:spPr>
        <p:txBody>
          <a:bodyPr wrap="square">
            <a:spAutoFit/>
          </a:bodyPr>
          <a:lstStyle/>
          <a:p>
            <a:pPr algn="just"/>
            <a:r>
              <a:rPr lang="en-US" sz="2800" dirty="0">
                <a:latin typeface="Times New Roman" pitchFamily="18" charset="0"/>
                <a:cs typeface="Times New Roman" pitchFamily="18" charset="0"/>
              </a:rPr>
              <a:t>a. </a:t>
            </a:r>
            <a:r>
              <a:rPr lang="en-US" sz="2800" err="1">
                <a:latin typeface="Times New Roman" pitchFamily="18" charset="0"/>
                <a:cs typeface="Times New Roman" pitchFamily="18" charset="0"/>
              </a:rPr>
              <a:t>Hiền</a:t>
            </a:r>
            <a:r>
              <a:rPr lang="en-US" sz="2800">
                <a:latin typeface="Times New Roman" pitchFamily="18" charset="0"/>
                <a:cs typeface="Times New Roman" pitchFamily="18" charset="0"/>
              </a:rPr>
              <a:t> như  ……… </a:t>
            </a:r>
            <a:endParaRPr lang="vi-VN" sz="2800" i="1" dirty="0">
              <a:latin typeface="Times New Roman" pitchFamily="18" charset="0"/>
              <a:cs typeface="Times New Roman" pitchFamily="18" charset="0"/>
            </a:endParaRPr>
          </a:p>
        </p:txBody>
      </p:sp>
      <p:sp>
        <p:nvSpPr>
          <p:cNvPr id="7" name="Rectangle 6"/>
          <p:cNvSpPr/>
          <p:nvPr/>
        </p:nvSpPr>
        <p:spPr>
          <a:xfrm>
            <a:off x="1095105" y="56222"/>
            <a:ext cx="4508333" cy="3046988"/>
          </a:xfrm>
          <a:prstGeom prst="rect">
            <a:avLst/>
          </a:prstGeom>
          <a:noFill/>
        </p:spPr>
        <p:txBody>
          <a:bodyPr wrap="square">
            <a:spAutoFit/>
          </a:bodyPr>
          <a:lstStyle/>
          <a:p>
            <a:pPr algn="just"/>
            <a:r>
              <a:rPr lang="en-US" sz="3200" b="1" dirty="0">
                <a:solidFill>
                  <a:srgbClr val="028D97"/>
                </a:solidFill>
                <a:latin typeface="Times New Roman" pitchFamily="18" charset="0"/>
                <a:cs typeface="Times New Roman" pitchFamily="18" charset="0"/>
              </a:rPr>
              <a:t>3. </a:t>
            </a:r>
            <a:r>
              <a:rPr lang="vi-VN" sz="3200" dirty="0">
                <a:solidFill>
                  <a:srgbClr val="028D97"/>
                </a:solidFill>
                <a:latin typeface="Times New Roman" pitchFamily="18" charset="0"/>
                <a:cs typeface="Times New Roman" pitchFamily="18" charset="0"/>
              </a:rPr>
              <a:t>Em hãy chọn từ ngữ </a:t>
            </a:r>
            <a:r>
              <a:rPr lang="en-US" sz="3200" dirty="0" err="1">
                <a:solidFill>
                  <a:srgbClr val="028D97"/>
                </a:solidFill>
                <a:latin typeface="Times New Roman" pitchFamily="18" charset="0"/>
                <a:cs typeface="Times New Roman" pitchFamily="18" charset="0"/>
              </a:rPr>
              <a:t>thích</a:t>
            </a:r>
            <a:r>
              <a:rPr lang="en-US" sz="3200" dirty="0">
                <a:solidFill>
                  <a:srgbClr val="028D97"/>
                </a:solidFill>
                <a:latin typeface="Times New Roman" pitchFamily="18" charset="0"/>
                <a:cs typeface="Times New Roman" pitchFamily="18" charset="0"/>
              </a:rPr>
              <a:t> </a:t>
            </a:r>
            <a:r>
              <a:rPr lang="en-US" sz="3200" dirty="0" err="1">
                <a:solidFill>
                  <a:srgbClr val="028D97"/>
                </a:solidFill>
                <a:latin typeface="Times New Roman" pitchFamily="18" charset="0"/>
                <a:cs typeface="Times New Roman" pitchFamily="18" charset="0"/>
              </a:rPr>
              <a:t>hợp</a:t>
            </a:r>
            <a:r>
              <a:rPr lang="en-US" sz="3200" dirty="0">
                <a:solidFill>
                  <a:srgbClr val="028D97"/>
                </a:solidFill>
                <a:latin typeface="Times New Roman" pitchFamily="18" charset="0"/>
                <a:cs typeface="Times New Roman" pitchFamily="18" charset="0"/>
              </a:rPr>
              <a:t> </a:t>
            </a:r>
            <a:r>
              <a:rPr lang="vi-VN" sz="3200" dirty="0">
                <a:solidFill>
                  <a:srgbClr val="028D97"/>
                </a:solidFill>
                <a:latin typeface="Times New Roman" pitchFamily="18" charset="0"/>
                <a:cs typeface="Times New Roman" pitchFamily="18" charset="0"/>
              </a:rPr>
              <a:t>trong ngoặc đơn (</a:t>
            </a:r>
            <a:r>
              <a:rPr lang="vi-VN" sz="3200" b="1" i="1" dirty="0">
                <a:solidFill>
                  <a:srgbClr val="028D97"/>
                </a:solidFill>
                <a:latin typeface="Times New Roman" pitchFamily="18" charset="0"/>
                <a:cs typeface="Times New Roman" pitchFamily="18" charset="0"/>
              </a:rPr>
              <a:t>đất</a:t>
            </a:r>
            <a:r>
              <a:rPr lang="vi-VN" sz="3200" i="1" dirty="0">
                <a:solidFill>
                  <a:srgbClr val="028D97"/>
                </a:solidFill>
                <a:latin typeface="Times New Roman" pitchFamily="18" charset="0"/>
                <a:cs typeface="Times New Roman" pitchFamily="18" charset="0"/>
              </a:rPr>
              <a:t>, </a:t>
            </a:r>
            <a:r>
              <a:rPr lang="vi-VN" sz="3200" b="1" i="1" dirty="0">
                <a:solidFill>
                  <a:srgbClr val="028D97"/>
                </a:solidFill>
                <a:latin typeface="Times New Roman" pitchFamily="18" charset="0"/>
                <a:cs typeface="Times New Roman" pitchFamily="18" charset="0"/>
              </a:rPr>
              <a:t>cọp</a:t>
            </a:r>
            <a:r>
              <a:rPr lang="vi-VN" sz="3200" i="1" dirty="0">
                <a:solidFill>
                  <a:srgbClr val="028D97"/>
                </a:solidFill>
                <a:latin typeface="Times New Roman" pitchFamily="18" charset="0"/>
                <a:cs typeface="Times New Roman" pitchFamily="18" charset="0"/>
              </a:rPr>
              <a:t>, </a:t>
            </a:r>
            <a:r>
              <a:rPr lang="vi-VN" sz="3200" b="1" i="1" dirty="0">
                <a:solidFill>
                  <a:srgbClr val="028D97"/>
                </a:solidFill>
                <a:latin typeface="Times New Roman" pitchFamily="18" charset="0"/>
                <a:cs typeface="Times New Roman" pitchFamily="18" charset="0"/>
              </a:rPr>
              <a:t>bụt</a:t>
            </a:r>
            <a:r>
              <a:rPr lang="vi-VN" sz="3200" i="1">
                <a:solidFill>
                  <a:srgbClr val="028D97"/>
                </a:solidFill>
                <a:latin typeface="Times New Roman" pitchFamily="18" charset="0"/>
                <a:cs typeface="Times New Roman" pitchFamily="18" charset="0"/>
              </a:rPr>
              <a:t>, </a:t>
            </a:r>
            <a:r>
              <a:rPr lang="vi-VN" sz="3200" b="1" i="1">
                <a:solidFill>
                  <a:srgbClr val="028D97"/>
                </a:solidFill>
                <a:latin typeface="Times New Roman" pitchFamily="18" charset="0"/>
                <a:cs typeface="Times New Roman" pitchFamily="18" charset="0"/>
              </a:rPr>
              <a:t>chị em gái</a:t>
            </a:r>
            <a:r>
              <a:rPr lang="vi-VN" sz="3200">
                <a:solidFill>
                  <a:srgbClr val="028D97"/>
                </a:solidFill>
                <a:latin typeface="Times New Roman" pitchFamily="18" charset="0"/>
                <a:cs typeface="Times New Roman" pitchFamily="18" charset="0"/>
              </a:rPr>
              <a:t>) </a:t>
            </a:r>
            <a:r>
              <a:rPr lang="vi-VN" sz="3200" dirty="0">
                <a:solidFill>
                  <a:srgbClr val="028D97"/>
                </a:solidFill>
                <a:latin typeface="Times New Roman" pitchFamily="18" charset="0"/>
                <a:cs typeface="Times New Roman" pitchFamily="18" charset="0"/>
              </a:rPr>
              <a:t>điền vào </a:t>
            </a:r>
            <a:r>
              <a:rPr lang="en-US" sz="3200" dirty="0" err="1">
                <a:solidFill>
                  <a:srgbClr val="028D97"/>
                </a:solidFill>
                <a:latin typeface="Times New Roman" pitchFamily="18" charset="0"/>
                <a:cs typeface="Times New Roman" pitchFamily="18" charset="0"/>
              </a:rPr>
              <a:t>chỗ</a:t>
            </a:r>
            <a:r>
              <a:rPr lang="vi-VN" sz="3200" dirty="0">
                <a:solidFill>
                  <a:srgbClr val="028D97"/>
                </a:solidFill>
                <a:latin typeface="Times New Roman" pitchFamily="18" charset="0"/>
                <a:cs typeface="Times New Roman" pitchFamily="18" charset="0"/>
              </a:rPr>
              <a:t> trống để hoàn chỉnh các thành ngữ dưới đây</a:t>
            </a:r>
            <a:r>
              <a:rPr lang="en-US" sz="3200" dirty="0">
                <a:solidFill>
                  <a:srgbClr val="028D97"/>
                </a:solidFill>
                <a:latin typeface="Times New Roman" pitchFamily="18" charset="0"/>
                <a:cs typeface="Times New Roman" pitchFamily="18" charset="0"/>
              </a:rPr>
              <a:t>:</a:t>
            </a:r>
            <a:endParaRPr lang="vi-VN" sz="3200" dirty="0">
              <a:solidFill>
                <a:srgbClr val="028D97"/>
              </a:solidFill>
              <a:latin typeface="Times New Roman" pitchFamily="18" charset="0"/>
              <a:cs typeface="Times New Roman" pitchFamily="18" charset="0"/>
            </a:endParaRPr>
          </a:p>
        </p:txBody>
      </p:sp>
      <p:sp>
        <p:nvSpPr>
          <p:cNvPr id="8" name="Rectangle 7"/>
          <p:cNvSpPr/>
          <p:nvPr/>
        </p:nvSpPr>
        <p:spPr>
          <a:xfrm>
            <a:off x="1068890" y="4096789"/>
            <a:ext cx="3076610" cy="523220"/>
          </a:xfrm>
          <a:prstGeom prst="rect">
            <a:avLst/>
          </a:prstGeom>
        </p:spPr>
        <p:txBody>
          <a:bodyPr wrap="square">
            <a:spAutoFit/>
          </a:bodyPr>
          <a:lstStyle/>
          <a:p>
            <a:pPr algn="just"/>
            <a:r>
              <a:rPr lang="en-US" sz="2800" dirty="0">
                <a:latin typeface="Times New Roman" pitchFamily="18" charset="0"/>
                <a:cs typeface="Times New Roman" pitchFamily="18" charset="0"/>
              </a:rPr>
              <a:t>b. </a:t>
            </a:r>
            <a:r>
              <a:rPr lang="en-US" sz="2800" dirty="0" err="1">
                <a:latin typeface="Times New Roman" pitchFamily="18" charset="0"/>
                <a:cs typeface="Times New Roman" pitchFamily="18" charset="0"/>
              </a:rPr>
              <a:t>Lành</a:t>
            </a:r>
            <a:r>
              <a:rPr lang="en-US" sz="2800" dirty="0">
                <a:latin typeface="Times New Roman" pitchFamily="18" charset="0"/>
                <a:cs typeface="Times New Roman" pitchFamily="18" charset="0"/>
              </a:rPr>
              <a:t> </a:t>
            </a:r>
            <a:r>
              <a:rPr lang="en-US" sz="2800" err="1">
                <a:latin typeface="Times New Roman" pitchFamily="18" charset="0"/>
                <a:cs typeface="Times New Roman" pitchFamily="18" charset="0"/>
              </a:rPr>
              <a:t>như</a:t>
            </a:r>
            <a:r>
              <a:rPr lang="en-US" sz="2800">
                <a:latin typeface="Times New Roman" pitchFamily="18" charset="0"/>
                <a:cs typeface="Times New Roman" pitchFamily="18" charset="0"/>
              </a:rPr>
              <a:t> ……..</a:t>
            </a:r>
            <a:endParaRPr lang="en-US" sz="2800" i="1" dirty="0">
              <a:latin typeface="Times New Roman" pitchFamily="18" charset="0"/>
              <a:cs typeface="Times New Roman" pitchFamily="18" charset="0"/>
            </a:endParaRPr>
          </a:p>
        </p:txBody>
      </p:sp>
      <p:sp>
        <p:nvSpPr>
          <p:cNvPr id="9" name="Rectangle 8"/>
          <p:cNvSpPr/>
          <p:nvPr/>
        </p:nvSpPr>
        <p:spPr>
          <a:xfrm>
            <a:off x="1068890" y="5008136"/>
            <a:ext cx="2854982" cy="523220"/>
          </a:xfrm>
          <a:prstGeom prst="rect">
            <a:avLst/>
          </a:prstGeom>
        </p:spPr>
        <p:txBody>
          <a:bodyPr wrap="square">
            <a:spAutoFit/>
          </a:bodyPr>
          <a:lstStyle/>
          <a:p>
            <a:pPr algn="just"/>
            <a:r>
              <a:rPr lang="en-US" sz="2800" dirty="0">
                <a:latin typeface="Times New Roman" pitchFamily="18" charset="0"/>
                <a:cs typeface="Times New Roman" pitchFamily="18" charset="0"/>
              </a:rPr>
              <a:t>c. </a:t>
            </a:r>
            <a:r>
              <a:rPr lang="en-US" sz="2800" err="1">
                <a:latin typeface="Times New Roman" pitchFamily="18" charset="0"/>
                <a:cs typeface="Times New Roman" pitchFamily="18" charset="0"/>
              </a:rPr>
              <a:t>Dữ</a:t>
            </a:r>
            <a:r>
              <a:rPr lang="en-US" sz="2800">
                <a:latin typeface="Times New Roman" pitchFamily="18" charset="0"/>
                <a:cs typeface="Times New Roman" pitchFamily="18" charset="0"/>
              </a:rPr>
              <a:t> như ……. </a:t>
            </a:r>
            <a:endParaRPr lang="vi-VN" sz="2800" i="1" dirty="0">
              <a:latin typeface="Times New Roman" pitchFamily="18" charset="0"/>
              <a:cs typeface="Times New Roman" pitchFamily="18" charset="0"/>
            </a:endParaRPr>
          </a:p>
        </p:txBody>
      </p:sp>
      <p:sp>
        <p:nvSpPr>
          <p:cNvPr id="2" name="Rectangle 1"/>
          <p:cNvSpPr/>
          <p:nvPr/>
        </p:nvSpPr>
        <p:spPr>
          <a:xfrm>
            <a:off x="2880196" y="3175159"/>
            <a:ext cx="1263568" cy="523220"/>
          </a:xfrm>
          <a:prstGeom prst="rect">
            <a:avLst/>
          </a:prstGeom>
        </p:spPr>
        <p:txBody>
          <a:bodyPr wrap="square">
            <a:spAutoFit/>
          </a:bodyPr>
          <a:lstStyle/>
          <a:p>
            <a:pPr algn="just"/>
            <a:r>
              <a:rPr lang="en-US" sz="2800" dirty="0" err="1">
                <a:solidFill>
                  <a:srgbClr val="FF0000"/>
                </a:solidFill>
                <a:latin typeface="Times New Roman" pitchFamily="18" charset="0"/>
                <a:cs typeface="Times New Roman" pitchFamily="18" charset="0"/>
              </a:rPr>
              <a:t>bụt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đất</a:t>
            </a:r>
            <a:endParaRPr lang="en-US" sz="2800" dirty="0">
              <a:solidFill>
                <a:srgbClr val="FF0000"/>
              </a:solidFill>
              <a:latin typeface="Times New Roman" pitchFamily="18" charset="0"/>
              <a:cs typeface="Times New Roman" pitchFamily="18" charset="0"/>
            </a:endParaRPr>
          </a:p>
        </p:txBody>
      </p:sp>
      <p:sp>
        <p:nvSpPr>
          <p:cNvPr id="4" name="Rectangle 3"/>
          <p:cNvSpPr/>
          <p:nvPr/>
        </p:nvSpPr>
        <p:spPr>
          <a:xfrm>
            <a:off x="2744499" y="5012513"/>
            <a:ext cx="757207" cy="523220"/>
          </a:xfrm>
          <a:prstGeom prst="rect">
            <a:avLst/>
          </a:prstGeom>
        </p:spPr>
        <p:txBody>
          <a:bodyPr wrap="square">
            <a:spAutoFit/>
          </a:bodyPr>
          <a:lstStyle/>
          <a:p>
            <a:pPr algn="just"/>
            <a:r>
              <a:rPr lang="en-US" sz="2800" dirty="0" err="1">
                <a:solidFill>
                  <a:srgbClr val="FF0000"/>
                </a:solidFill>
                <a:latin typeface="Times New Roman" pitchFamily="18" charset="0"/>
                <a:cs typeface="Times New Roman" pitchFamily="18" charset="0"/>
              </a:rPr>
              <a:t>cọp</a:t>
            </a:r>
            <a:endParaRPr lang="en-US" sz="2800" dirty="0">
              <a:solidFill>
                <a:srgbClr val="FF0000"/>
              </a:solidFill>
              <a:latin typeface="Times New Roman" pitchFamily="18" charset="0"/>
              <a:cs typeface="Times New Roman" pitchFamily="18" charset="0"/>
            </a:endParaRPr>
          </a:p>
        </p:txBody>
      </p:sp>
      <p:sp>
        <p:nvSpPr>
          <p:cNvPr id="5" name="Rectangle 4"/>
          <p:cNvSpPr/>
          <p:nvPr/>
        </p:nvSpPr>
        <p:spPr>
          <a:xfrm>
            <a:off x="4045804" y="5907114"/>
            <a:ext cx="1966356" cy="523220"/>
          </a:xfrm>
          <a:prstGeom prst="rect">
            <a:avLst/>
          </a:prstGeom>
          <a:noFill/>
        </p:spPr>
        <p:txBody>
          <a:bodyPr wrap="square">
            <a:spAutoFit/>
          </a:bodyPr>
          <a:lstStyle/>
          <a:p>
            <a:pPr algn="just"/>
            <a:r>
              <a:rPr lang="en-US" sz="2800" dirty="0" err="1">
                <a:solidFill>
                  <a:srgbClr val="FF0000"/>
                </a:solidFill>
                <a:latin typeface="Times New Roman" pitchFamily="18" charset="0"/>
                <a:cs typeface="Times New Roman" pitchFamily="18" charset="0"/>
              </a:rPr>
              <a:t>chị</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em</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gái</a:t>
            </a:r>
            <a:endParaRPr lang="en-US" sz="2800" dirty="0">
              <a:solidFill>
                <a:srgbClr val="FF0000"/>
              </a:solidFill>
              <a:latin typeface="Times New Roman" pitchFamily="18" charset="0"/>
              <a:cs typeface="Times New Roman" pitchFamily="18" charset="0"/>
            </a:endParaRPr>
          </a:p>
        </p:txBody>
      </p:sp>
      <p:sp>
        <p:nvSpPr>
          <p:cNvPr id="11" name="Rectangle 10"/>
          <p:cNvSpPr/>
          <p:nvPr/>
        </p:nvSpPr>
        <p:spPr>
          <a:xfrm>
            <a:off x="2880196" y="4092701"/>
            <a:ext cx="1263568" cy="523220"/>
          </a:xfrm>
          <a:prstGeom prst="rect">
            <a:avLst/>
          </a:prstGeom>
        </p:spPr>
        <p:txBody>
          <a:bodyPr wrap="square">
            <a:spAutoFit/>
          </a:bodyPr>
          <a:lstStyle/>
          <a:p>
            <a:pPr algn="just"/>
            <a:r>
              <a:rPr lang="en-US" sz="2800" dirty="0" err="1">
                <a:solidFill>
                  <a:srgbClr val="FF0000"/>
                </a:solidFill>
                <a:latin typeface="Times New Roman" pitchFamily="18" charset="0"/>
                <a:cs typeface="Times New Roman" pitchFamily="18" charset="0"/>
              </a:rPr>
              <a:t>bụt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đất</a:t>
            </a:r>
            <a:endParaRPr lang="en-US" sz="2800" dirty="0">
              <a:solidFill>
                <a:srgbClr val="FF0000"/>
              </a:solidFill>
              <a:latin typeface="Times New Roman" pitchFamily="18" charset="0"/>
              <a:cs typeface="Times New Roman" pitchFamily="18" charset="0"/>
            </a:endParaRPr>
          </a:p>
        </p:txBody>
      </p:sp>
      <p:sp>
        <p:nvSpPr>
          <p:cNvPr id="13" name="Rectangle 12"/>
          <p:cNvSpPr/>
          <p:nvPr/>
        </p:nvSpPr>
        <p:spPr>
          <a:xfrm>
            <a:off x="1068890" y="5919493"/>
            <a:ext cx="4824536" cy="523220"/>
          </a:xfrm>
          <a:prstGeom prst="rect">
            <a:avLst/>
          </a:prstGeom>
        </p:spPr>
        <p:txBody>
          <a:bodyPr wrap="square">
            <a:spAutoFit/>
          </a:bodyPr>
          <a:lstStyle/>
          <a:p>
            <a:pPr algn="just"/>
            <a:r>
              <a:rPr lang="en-US" sz="2800" dirty="0">
                <a:latin typeface="Times New Roman" pitchFamily="18" charset="0"/>
                <a:cs typeface="Times New Roman" pitchFamily="18" charset="0"/>
              </a:rPr>
              <a:t>d. </a:t>
            </a:r>
            <a:r>
              <a:rPr lang="en-US" sz="2800" dirty="0" err="1">
                <a:latin typeface="Times New Roman" pitchFamily="18" charset="0"/>
                <a:cs typeface="Times New Roman" pitchFamily="18" charset="0"/>
              </a:rPr>
              <a:t>Thương</a:t>
            </a:r>
            <a:r>
              <a:rPr lang="en-US" sz="2800" dirty="0">
                <a:latin typeface="Times New Roman" pitchFamily="18" charset="0"/>
                <a:cs typeface="Times New Roman" pitchFamily="18" charset="0"/>
              </a:rPr>
              <a:t> </a:t>
            </a:r>
            <a:r>
              <a:rPr lang="en-US" sz="2800" err="1">
                <a:latin typeface="Times New Roman" pitchFamily="18" charset="0"/>
                <a:cs typeface="Times New Roman" pitchFamily="18" charset="0"/>
              </a:rPr>
              <a:t>nhau</a:t>
            </a:r>
            <a:r>
              <a:rPr lang="en-US" sz="2800">
                <a:latin typeface="Times New Roman" pitchFamily="18" charset="0"/>
                <a:cs typeface="Times New Roman" pitchFamily="18" charset="0"/>
              </a:rPr>
              <a:t> như …………</a:t>
            </a:r>
            <a:endParaRPr lang="vi-VN" sz="2800" i="1" dirty="0">
              <a:latin typeface="Times New Roman" pitchFamily="18" charset="0"/>
              <a:cs typeface="Times New Roman" pitchFamily="18" charset="0"/>
            </a:endParaRPr>
          </a:p>
        </p:txBody>
      </p:sp>
      <p:pic>
        <p:nvPicPr>
          <p:cNvPr id="20" name="Picture 2" descr="Chuyện ly kỳ về võ sĩ đấu vật Hải Phòng dùng giáo giết hổ dữ khổng ...">
            <a:extLst>
              <a:ext uri="{FF2B5EF4-FFF2-40B4-BE49-F238E27FC236}">
                <a16:creationId xmlns:a16="http://schemas.microsoft.com/office/drawing/2014/main" id="{321AE3D0-C8E2-453E-A613-22085CE588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14816" y="2492896"/>
            <a:ext cx="2693028" cy="1957202"/>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Có chị em gái trong nhà là bạn đang sở hữu nguyên &quot;cây ATM sống ...">
            <a:extLst>
              <a:ext uri="{FF2B5EF4-FFF2-40B4-BE49-F238E27FC236}">
                <a16:creationId xmlns:a16="http://schemas.microsoft.com/office/drawing/2014/main" id="{15B9C890-C5C9-4C89-BD69-C6C814DD9C9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7543" r="15325"/>
          <a:stretch/>
        </p:blipFill>
        <p:spPr bwMode="auto">
          <a:xfrm>
            <a:off x="6314816" y="4569589"/>
            <a:ext cx="2693028" cy="216024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descr="Truyện cổ tích - Tấm Cám phần 1 - Terrabook - Video Dailymotion">
            <a:extLst>
              <a:ext uri="{FF2B5EF4-FFF2-40B4-BE49-F238E27FC236}">
                <a16:creationId xmlns:a16="http://schemas.microsoft.com/office/drawing/2014/main" id="{5BF07148-FC11-4584-9459-3A97FB5221E9}"/>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51552" t="4938" r="2609" b="20980"/>
          <a:stretch/>
        </p:blipFill>
        <p:spPr bwMode="auto">
          <a:xfrm>
            <a:off x="6307653" y="56221"/>
            <a:ext cx="2700191" cy="2308503"/>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FB6C057C-DC05-4BF0-8DF6-9D1E725274E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2801" y="123897"/>
            <a:ext cx="905280" cy="902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9298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p:spPr>
      </p:pic>
      <p:sp>
        <p:nvSpPr>
          <p:cNvPr id="5" name="TextBox 4"/>
          <p:cNvSpPr txBox="1"/>
          <p:nvPr/>
        </p:nvSpPr>
        <p:spPr>
          <a:xfrm>
            <a:off x="2411760" y="846138"/>
            <a:ext cx="6172200" cy="3631763"/>
          </a:xfrm>
          <a:prstGeom prst="rect">
            <a:avLst/>
          </a:prstGeom>
          <a:noFill/>
        </p:spPr>
        <p:txBody>
          <a:bodyPr wrap="square" rtlCol="0">
            <a:spAutoFit/>
          </a:bodyPr>
          <a:lstStyle/>
          <a:p>
            <a:pPr algn="ctr"/>
            <a:r>
              <a:rPr lang="en-US" sz="5400" b="1" u="sng" dirty="0">
                <a:solidFill>
                  <a:srgbClr val="0070C0"/>
                </a:solidFill>
                <a:latin typeface="Times New Roman" panose="02020603050405020304" pitchFamily="18" charset="0"/>
                <a:cs typeface="Times New Roman" panose="02020603050405020304" pitchFamily="18" charset="0"/>
              </a:rPr>
              <a:t>DẶN DÒ</a:t>
            </a:r>
          </a:p>
          <a:p>
            <a:endParaRPr lang="en-US" sz="4400" b="1" u="sng" dirty="0">
              <a:solidFill>
                <a:srgbClr val="0070C0"/>
              </a:solidFill>
              <a:latin typeface="Times New Roman" panose="02020603050405020304" pitchFamily="18" charset="0"/>
              <a:cs typeface="Times New Roman" panose="02020603050405020304" pitchFamily="18" charset="0"/>
            </a:endParaRPr>
          </a:p>
          <a:p>
            <a:pPr marL="457200" indent="-457200">
              <a:buFontTx/>
              <a:buChar char="-"/>
            </a:pPr>
            <a:r>
              <a:rPr lang="en-US" sz="4400">
                <a:latin typeface="Times New Roman" panose="02020603050405020304" pitchFamily="18" charset="0"/>
                <a:cs typeface="Times New Roman" panose="02020603050405020304" pitchFamily="18" charset="0"/>
              </a:rPr>
              <a:t>Xem </a:t>
            </a:r>
            <a:r>
              <a:rPr lang="vi-VN" sz="4400">
                <a:latin typeface="Times New Roman" panose="02020603050405020304" pitchFamily="18" charset="0"/>
                <a:cs typeface="Times New Roman" panose="02020603050405020304" pitchFamily="18" charset="0"/>
              </a:rPr>
              <a:t>lại các bài đã học.</a:t>
            </a:r>
          </a:p>
          <a:p>
            <a:pPr marL="457200" indent="-457200">
              <a:buFontTx/>
              <a:buChar char="-"/>
            </a:pPr>
            <a:r>
              <a:rPr lang="vi-VN" sz="4400">
                <a:latin typeface="Times New Roman" panose="02020603050405020304" pitchFamily="18" charset="0"/>
                <a:cs typeface="Times New Roman" panose="02020603050405020304" pitchFamily="18" charset="0"/>
              </a:rPr>
              <a:t>Chuẩn bị bài Từ ghép và từ láy.</a:t>
            </a:r>
            <a:endParaRPr lang="en-US" sz="4400" dirty="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9F26357A-67AC-49D6-9AF7-108C7DDFA24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801" y="123897"/>
            <a:ext cx="905280" cy="9025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2250012"/>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Background template with kids around book illustration. Download a Free  Preview or High Quality Adobe Illustrat… | Детские раскраски, Школьные  фрески, Школьные темы"/>
          <p:cNvPicPr>
            <a:picLocks noChangeAspect="1" noChangeArrowheads="1"/>
          </p:cNvPicPr>
          <p:nvPr/>
        </p:nvPicPr>
        <p:blipFill rotWithShape="1">
          <a:blip r:embed="rId2">
            <a:extLst>
              <a:ext uri="{28A0092B-C50C-407E-A947-70E740481C1C}">
                <a14:useLocalDpi xmlns:a14="http://schemas.microsoft.com/office/drawing/2010/main" val="0"/>
              </a:ext>
            </a:extLst>
          </a:blip>
          <a:srcRect b="11111"/>
          <a:stretch>
            <a:fillRect/>
          </a:stretch>
        </p:blipFill>
        <p:spPr bwMode="auto">
          <a:xfrm>
            <a:off x="90488" y="321815"/>
            <a:ext cx="8963025" cy="6214370"/>
          </a:xfrm>
          <a:prstGeom prst="rect">
            <a:avLst/>
          </a:prstGeom>
          <a:solidFill>
            <a:srgbClr val="FFFFFF"/>
          </a:solidFill>
        </p:spPr>
      </p:pic>
      <p:sp>
        <p:nvSpPr>
          <p:cNvPr id="3" name="WordArt 2"/>
          <p:cNvSpPr>
            <a:spLocks noChangeArrowheads="1" noChangeShapeType="1" noTextEdit="1"/>
          </p:cNvSpPr>
          <p:nvPr/>
        </p:nvSpPr>
        <p:spPr bwMode="auto">
          <a:xfrm>
            <a:off x="1371600" y="2514600"/>
            <a:ext cx="6248400" cy="2819400"/>
          </a:xfrm>
          <a:prstGeom prst="rect">
            <a:avLst/>
          </a:prstGeom>
        </p:spPr>
        <p:txBody>
          <a:bodyPr wrap="none" fromWordArt="1">
            <a:prstTxWarp prst="textPlain">
              <a:avLst>
                <a:gd name="adj" fmla="val 50000"/>
              </a:avLst>
            </a:prstTxWarp>
          </a:bodyPr>
          <a:lstStyle/>
          <a:p>
            <a:pPr algn="ctr"/>
            <a:r>
              <a:rPr lang="vi-VN" sz="3600" kern="10">
                <a:ln w="19050">
                  <a:solidFill>
                    <a:srgbClr val="FF0000"/>
                  </a:solidFill>
                  <a:round/>
                </a:ln>
                <a:solidFill>
                  <a:srgbClr val="FF00FF"/>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CHÚC CÁC EM </a:t>
            </a:r>
          </a:p>
          <a:p>
            <a:pPr algn="ctr"/>
            <a:r>
              <a:rPr lang="vi-VN" sz="3600" kern="10">
                <a:ln w="19050">
                  <a:solidFill>
                    <a:srgbClr val="FF0000"/>
                  </a:solidFill>
                  <a:round/>
                </a:ln>
                <a:solidFill>
                  <a:srgbClr val="FF00FF"/>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HỌC TẬP THẬT TỐT!</a:t>
            </a:r>
            <a:endParaRPr lang="en-US" sz="3600" kern="10">
              <a:ln w="19050">
                <a:solidFill>
                  <a:srgbClr val="FF0000"/>
                </a:solidFill>
                <a:round/>
              </a:ln>
              <a:solidFill>
                <a:srgbClr val="FF00FF"/>
              </a:solidFill>
              <a:effectLst>
                <a:outerShdw dist="35921" dir="2700000" algn="ctr" rotWithShape="0">
                  <a:srgbClr val="990000"/>
                </a:outerShdw>
              </a:effectLst>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C59F3340-4EB2-496D-B875-495B22350BC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801" y="123897"/>
            <a:ext cx="905280" cy="90259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1542</TotalTime>
  <Words>476</Words>
  <Application>Microsoft Office PowerPoint</Application>
  <PresentationFormat>On-screen Show (4:3)</PresentationFormat>
  <Paragraphs>50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Nguyen Ngoc Lan</cp:lastModifiedBy>
  <cp:revision>271</cp:revision>
  <dcterms:created xsi:type="dcterms:W3CDTF">2013-03-12T11:38:33Z</dcterms:created>
  <dcterms:modified xsi:type="dcterms:W3CDTF">2021-08-11T08:11:38Z</dcterms:modified>
</cp:coreProperties>
</file>